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comments/comment1.xml" ContentType="application/vnd.openxmlformats-officedocument.presentationml.comments+xml"/>
  <Override PartName="/ppt/media/image1.svg" ContentType="image/svg+xml"/>
  <Override PartName="/ppt/media/image2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283" r:id="rId5"/>
    <p:sldId id="287" r:id="rId6"/>
    <p:sldId id="281" r:id="rId7"/>
    <p:sldId id="285" r:id="rId8"/>
    <p:sldId id="284" r:id="rId9"/>
    <p:sldId id="291" r:id="rId10"/>
    <p:sldId id="289" r:id="rId11"/>
    <p:sldId id="290" r:id="rId12"/>
    <p:sldId id="288" r:id="rId13"/>
    <p:sldId id="301" r:id="rId14"/>
    <p:sldId id="294" r:id="rId15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67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26" autoAdjust="0"/>
    <p:restoredTop sz="94660"/>
  </p:normalViewPr>
  <p:slideViewPr>
    <p:cSldViewPr snapToGrid="0" showGuides="1">
      <p:cViewPr varScale="1">
        <p:scale>
          <a:sx n="79" d="100"/>
          <a:sy n="79" d="100"/>
        </p:scale>
        <p:origin x="522" y="102"/>
      </p:cViewPr>
      <p:guideLst>
        <p:guide orient="horz" pos="2279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0" Type="http://schemas.openxmlformats.org/officeDocument/2006/relationships/tags" Target="tags/tag2.xml"/><Relationship Id="rId2" Type="http://schemas.openxmlformats.org/officeDocument/2006/relationships/theme" Target="theme/theme1.xml"/><Relationship Id="rId19" Type="http://schemas.openxmlformats.org/officeDocument/2006/relationships/commentAuthors" Target="commentAuthors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4-12T12:49:25.870" idx="1">
    <p:pos x="3635" y="2731"/>
    <p:text/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DC4426-471E-4E59-965C-C267C94CEC9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E6D392-E3A5-45E2-862B-711BAEF9E52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E6D392-E3A5-45E2-862B-711BAEF9E52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E6D392-E3A5-45E2-862B-711BAEF9E52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E6D392-E3A5-45E2-862B-711BAEF9E52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E6D392-E3A5-45E2-862B-711BAEF9E52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E6D392-E3A5-45E2-862B-711BAEF9E52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E6D392-E3A5-45E2-862B-711BAEF9E52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E6D392-E3A5-45E2-862B-711BAEF9E52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E6D392-E3A5-45E2-862B-711BAEF9E52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E6D392-E3A5-45E2-862B-711BAEF9E52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E6D392-E3A5-45E2-862B-711BAEF9E52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E6D392-E3A5-45E2-862B-711BAEF9E52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5075-B49B-480E-9017-7B757FA45F7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47B5C-CEB1-4015-839F-1CF71299CC2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5075-B49B-480E-9017-7B757FA45F7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47B5C-CEB1-4015-839F-1CF71299CC2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5075-B49B-480E-9017-7B757FA45F7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47B5C-CEB1-4015-839F-1CF71299CC2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/>
        </p:nvGrpSpPr>
        <p:grpSpPr>
          <a:xfrm>
            <a:off x="9954611" y="274726"/>
            <a:ext cx="3139973" cy="531988"/>
            <a:chOff x="666002" y="1128451"/>
            <a:chExt cx="3384376" cy="573397"/>
          </a:xfrm>
        </p:grpSpPr>
        <p:sp>
          <p:nvSpPr>
            <p:cNvPr id="10" name="矩形 9"/>
            <p:cNvSpPr/>
            <p:nvPr/>
          </p:nvSpPr>
          <p:spPr>
            <a:xfrm rot="2700000">
              <a:off x="666002" y="1206794"/>
              <a:ext cx="360040" cy="36004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 rot="2700000">
              <a:off x="879467" y="1206794"/>
              <a:ext cx="360040" cy="36004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2" name="TextBox 59"/>
            <p:cNvSpPr>
              <a:spLocks noChangeArrowheads="1"/>
            </p:cNvSpPr>
            <p:nvPr/>
          </p:nvSpPr>
          <p:spPr bwMode="auto">
            <a:xfrm flipH="1">
              <a:off x="1383523" y="1128451"/>
              <a:ext cx="1908212" cy="4448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zh-CN" sz="2000" dirty="0">
                  <a:solidFill>
                    <a:schemeClr val="bg1">
                      <a:lumMod val="85000"/>
                    </a:schemeClr>
                  </a:solidFill>
                  <a:latin typeface="Impact MT Std" pitchFamily="34" charset="0"/>
                  <a:ea typeface="微软雅黑" panose="020B0503020204020204" pitchFamily="34" charset="-122"/>
                  <a:sym typeface="方正兰亭黑_GBK" panose="02000000000000000000" pitchFamily="2" charset="-122"/>
                </a:rPr>
                <a:t>YOUR LOGO</a:t>
              </a:r>
              <a:endParaRPr lang="en-US" altLang="zh-CN" sz="2000" dirty="0">
                <a:solidFill>
                  <a:schemeClr val="bg1">
                    <a:lumMod val="85000"/>
                  </a:schemeClr>
                </a:solidFill>
                <a:latin typeface="Impact MT Std" pitchFamily="34" charset="0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13" name="TextBox 59"/>
            <p:cNvSpPr>
              <a:spLocks noChangeArrowheads="1"/>
            </p:cNvSpPr>
            <p:nvPr/>
          </p:nvSpPr>
          <p:spPr bwMode="auto">
            <a:xfrm flipH="1">
              <a:off x="1386082" y="1410967"/>
              <a:ext cx="2664296" cy="2908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zh-CN" sz="1100" dirty="0">
                  <a:solidFill>
                    <a:schemeClr val="bg1">
                      <a:lumMod val="85000"/>
                    </a:schemeClr>
                  </a:solidFill>
                  <a:latin typeface="Impact MT Std" pitchFamily="34" charset="0"/>
                  <a:ea typeface="微软雅黑" panose="020B0503020204020204" pitchFamily="34" charset="-122"/>
                  <a:sym typeface="方正兰亭黑_GBK" panose="02000000000000000000" pitchFamily="2" charset="-122"/>
                </a:rPr>
                <a:t>I WIAH I LIVED HERE</a:t>
              </a:r>
              <a:endParaRPr lang="en-US" altLang="zh-CN" sz="1100" dirty="0">
                <a:solidFill>
                  <a:schemeClr val="bg1">
                    <a:lumMod val="85000"/>
                  </a:schemeClr>
                </a:solidFill>
                <a:latin typeface="Impact MT Std" pitchFamily="34" charset="0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9601452" y="6237564"/>
            <a:ext cx="2590548" cy="62043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5075-B49B-480E-9017-7B757FA45F7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47B5C-CEB1-4015-839F-1CF71299CC2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5075-B49B-480E-9017-7B757FA45F7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47B5C-CEB1-4015-839F-1CF71299CC2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5075-B49B-480E-9017-7B757FA45F7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47B5C-CEB1-4015-839F-1CF71299CC2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5075-B49B-480E-9017-7B757FA45F7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47B5C-CEB1-4015-839F-1CF71299CC2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5075-B49B-480E-9017-7B757FA45F7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47B5C-CEB1-4015-839F-1CF71299CC2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5075-B49B-480E-9017-7B757FA45F7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47B5C-CEB1-4015-839F-1CF71299CC2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5075-B49B-480E-9017-7B757FA45F7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47B5C-CEB1-4015-839F-1CF71299CC2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5075-B49B-480E-9017-7B757FA45F7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47B5C-CEB1-4015-839F-1CF71299CC2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C65075-B49B-480E-9017-7B757FA45F7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847B5C-CEB1-4015-839F-1CF71299CC2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themeOverride" Target="../theme/themeOverride1.xml"/><Relationship Id="rId2" Type="http://schemas.microsoft.com/office/2007/relationships/hdphoto" Target="../media/image3.wdp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7.jpeg"/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comments" Target="../comments/comment1.xml"/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2.svg"/><Relationship Id="rId5" Type="http://schemas.openxmlformats.org/officeDocument/2006/relationships/image" Target="../media/image12.png"/><Relationship Id="rId4" Type="http://schemas.openxmlformats.org/officeDocument/2006/relationships/image" Target="../media/image1.svg"/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13.jpeg"/><Relationship Id="rId1" Type="http://schemas.openxmlformats.org/officeDocument/2006/relationships/tags" Target="../tags/tag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18.png"/><Relationship Id="rId1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3452149"/>
            <a:ext cx="12192000" cy="3429000"/>
          </a:xfrm>
          <a:prstGeom prst="rect">
            <a:avLst/>
          </a:prstGeom>
          <a:solidFill>
            <a:srgbClr val="1D67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8194" b="3414"/>
          <a:stretch>
            <a:fillRect/>
          </a:stretch>
        </p:blipFill>
        <p:spPr>
          <a:xfrm>
            <a:off x="0" y="-143657"/>
            <a:ext cx="12192000" cy="394589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210688" y="3927494"/>
            <a:ext cx="9326880" cy="13220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8000" b="1" spc="1000" dirty="0">
                <a:solidFill>
                  <a:schemeClr val="bg1"/>
                </a:solidFill>
                <a:latin typeface="+mj-ea"/>
                <a:ea typeface="+mj-ea"/>
              </a:rPr>
              <a:t>无限续航的发电机</a:t>
            </a:r>
            <a:endParaRPr lang="zh-CN" altLang="en-US" sz="8000" b="1" spc="1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313815" y="6002020"/>
            <a:ext cx="8783955" cy="2755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zh-CN" altLang="en-US" sz="12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汇报人：伟大的发明家、新电力领航者、料结科技公司创始人:何良金先生</a:t>
            </a:r>
            <a:endParaRPr lang="zh-CN" altLang="en-US" sz="1200" b="1" spc="600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45735" y="1436683"/>
            <a:ext cx="4273550" cy="11988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spc="300" dirty="0">
                <a:solidFill>
                  <a:schemeClr val="bg1"/>
                </a:solidFill>
                <a:latin typeface="+mj-ea"/>
                <a:ea typeface="+mj-ea"/>
              </a:rPr>
              <a:t>BUSINESS PIAN</a:t>
            </a:r>
            <a:r>
              <a:rPr lang="zh-CN" altLang="en-US" sz="3600" spc="300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endParaRPr lang="en-US" altLang="zh-CN" sz="3600" spc="300" dirty="0">
              <a:solidFill>
                <a:schemeClr val="bg1"/>
              </a:solidFill>
              <a:latin typeface="+mj-ea"/>
              <a:ea typeface="+mj-ea"/>
            </a:endParaRPr>
          </a:p>
          <a:p>
            <a:pPr algn="dist"/>
            <a:r>
              <a:rPr lang="zh-CN" altLang="en-US" sz="3600" spc="300" dirty="0">
                <a:solidFill>
                  <a:schemeClr val="bg1"/>
                </a:solidFill>
                <a:latin typeface="+mj-ea"/>
                <a:ea typeface="+mj-ea"/>
              </a:rPr>
              <a:t>商</a:t>
            </a:r>
            <a:r>
              <a:rPr lang="en-US" altLang="zh-CN" sz="3600" spc="300" dirty="0">
                <a:solidFill>
                  <a:schemeClr val="bg1"/>
                </a:solidFill>
                <a:latin typeface="+mj-ea"/>
                <a:ea typeface="+mj-ea"/>
              </a:rPr>
              <a:t>  </a:t>
            </a:r>
            <a:r>
              <a:rPr lang="zh-CN" altLang="en-US" sz="3600" spc="300" dirty="0">
                <a:solidFill>
                  <a:schemeClr val="bg1"/>
                </a:solidFill>
                <a:latin typeface="+mj-ea"/>
                <a:ea typeface="+mj-ea"/>
              </a:rPr>
              <a:t>业</a:t>
            </a:r>
            <a:r>
              <a:rPr lang="en-US" altLang="zh-CN" sz="3600" spc="300" dirty="0">
                <a:solidFill>
                  <a:schemeClr val="bg1"/>
                </a:solidFill>
                <a:latin typeface="+mj-ea"/>
                <a:ea typeface="+mj-ea"/>
              </a:rPr>
              <a:t>  </a:t>
            </a:r>
            <a:r>
              <a:rPr lang="zh-CN" altLang="en-US" sz="3600" spc="300" dirty="0">
                <a:solidFill>
                  <a:schemeClr val="bg1"/>
                </a:solidFill>
                <a:latin typeface="+mj-ea"/>
                <a:ea typeface="+mj-ea"/>
              </a:rPr>
              <a:t>计</a:t>
            </a:r>
            <a:r>
              <a:rPr lang="en-US" altLang="zh-CN" sz="3600" spc="300" dirty="0">
                <a:solidFill>
                  <a:schemeClr val="bg1"/>
                </a:solidFill>
                <a:latin typeface="+mj-ea"/>
                <a:ea typeface="+mj-ea"/>
              </a:rPr>
              <a:t>  </a:t>
            </a:r>
            <a:r>
              <a:rPr lang="zh-CN" altLang="en-US" sz="3600" spc="300" dirty="0">
                <a:solidFill>
                  <a:schemeClr val="bg1"/>
                </a:solidFill>
                <a:latin typeface="+mj-ea"/>
                <a:ea typeface="+mj-ea"/>
              </a:rPr>
              <a:t>划</a:t>
            </a:r>
            <a:r>
              <a:rPr lang="en-US" altLang="zh-CN" sz="3600" spc="300" dirty="0">
                <a:solidFill>
                  <a:schemeClr val="bg1"/>
                </a:solidFill>
                <a:latin typeface="+mj-ea"/>
                <a:ea typeface="+mj-ea"/>
              </a:rPr>
              <a:t>  </a:t>
            </a:r>
            <a:r>
              <a:rPr lang="zh-CN" altLang="en-US" sz="3600" spc="300" dirty="0">
                <a:solidFill>
                  <a:schemeClr val="bg1"/>
                </a:solidFill>
                <a:latin typeface="+mj-ea"/>
                <a:ea typeface="+mj-ea"/>
              </a:rPr>
              <a:t>书</a:t>
            </a:r>
            <a:endParaRPr lang="zh-CN" altLang="en-US" sz="3600" spc="300" dirty="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千库网_漂亮黄色渐变手机壁纸背景_背景编号60515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75565" y="0"/>
            <a:ext cx="1219200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785100" y="370205"/>
            <a:ext cx="4091305" cy="63531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Rectangle 63"/>
          <p:cNvSpPr/>
          <p:nvPr/>
        </p:nvSpPr>
        <p:spPr>
          <a:xfrm>
            <a:off x="260350" y="1216025"/>
            <a:ext cx="7448550" cy="4661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spc="600" dirty="0">
                <a:solidFill>
                  <a:srgbClr val="C00000"/>
                </a:solidFill>
                <a:latin typeface="+mj-ea"/>
                <a:ea typeface="+mj-ea"/>
              </a:rPr>
              <a:t>种子轮：</a:t>
            </a:r>
            <a:r>
              <a:rPr lang="zh-CN" altLang="en-US" b="1" spc="6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500万元，释放股份5%，孵化产品。</a:t>
            </a:r>
            <a:endParaRPr lang="zh-CN" altLang="en-US" b="1" spc="600" dirty="0">
              <a:solidFill>
                <a:schemeClr val="bg2">
                  <a:lumMod val="25000"/>
                </a:schemeClr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zh-CN" altLang="en-US" b="1" spc="600" dirty="0">
                <a:solidFill>
                  <a:srgbClr val="C00000"/>
                </a:solidFill>
                <a:latin typeface="+mj-ea"/>
                <a:ea typeface="+mj-ea"/>
              </a:rPr>
              <a:t>天使轮：</a:t>
            </a:r>
            <a:r>
              <a:rPr lang="zh-CN" altLang="en-US" b="1" spc="6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5000万，可多家投，释放股份5%，用于继续研制，把产品做出来。</a:t>
            </a:r>
            <a:endParaRPr lang="zh-CN" altLang="en-US" b="1" spc="600" dirty="0">
              <a:solidFill>
                <a:schemeClr val="bg2">
                  <a:lumMod val="25000"/>
                </a:schemeClr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zh-CN" altLang="en-US" b="1" spc="600" dirty="0">
                <a:solidFill>
                  <a:srgbClr val="C00000"/>
                </a:solidFill>
                <a:latin typeface="+mj-ea"/>
                <a:ea typeface="+mj-ea"/>
              </a:rPr>
              <a:t>A轮：</a:t>
            </a:r>
            <a:r>
              <a:rPr lang="zh-CN" altLang="en-US" b="1" spc="6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300亿，30%，己出产品，用于批量生产，</a:t>
            </a:r>
            <a:endParaRPr lang="zh-CN" altLang="en-US" b="1" spc="600" dirty="0">
              <a:solidFill>
                <a:schemeClr val="bg2">
                  <a:lumMod val="25000"/>
                </a:schemeClr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zh-CN" altLang="en-US" b="1" spc="6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整合并购上中下游进一步研发。</a:t>
            </a:r>
            <a:endParaRPr lang="zh-CN" altLang="en-US" b="1" spc="600" dirty="0">
              <a:solidFill>
                <a:schemeClr val="bg2">
                  <a:lumMod val="25000"/>
                </a:schemeClr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zh-CN" altLang="en-US" b="1" spc="600" dirty="0">
                <a:solidFill>
                  <a:srgbClr val="C00000"/>
                </a:solidFill>
                <a:latin typeface="+mj-ea"/>
                <a:ea typeface="+mj-ea"/>
              </a:rPr>
              <a:t>B轮：</a:t>
            </a:r>
            <a:r>
              <a:rPr lang="zh-CN" altLang="en-US" b="1" spc="6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5000亿，30%，与80%世界500强企业合作共赢。</a:t>
            </a:r>
            <a:endParaRPr lang="zh-CN" altLang="en-US" b="1" spc="600" dirty="0">
              <a:solidFill>
                <a:schemeClr val="bg2">
                  <a:lumMod val="25000"/>
                </a:schemeClr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zh-CN" altLang="en-US" b="1" spc="600" dirty="0">
                <a:solidFill>
                  <a:srgbClr val="C00000"/>
                </a:solidFill>
                <a:latin typeface="+mj-ea"/>
                <a:ea typeface="+mj-ea"/>
              </a:rPr>
              <a:t>C轮：</a:t>
            </a:r>
            <a:r>
              <a:rPr lang="zh-CN" altLang="en-US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未来上</a:t>
            </a:r>
            <a:r>
              <a:rPr lang="zh-CN" altLang="en-US" b="1" spc="6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市登录美国纽交所，上市后市值几万亿元。</a:t>
            </a:r>
            <a:endParaRPr lang="zh-CN" altLang="en-US" b="1" spc="600" dirty="0">
              <a:solidFill>
                <a:schemeClr val="bg2">
                  <a:lumMod val="25000"/>
                </a:schemeClr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zh-CN" altLang="en-US" b="1" spc="600" dirty="0">
                <a:solidFill>
                  <a:srgbClr val="C00000"/>
                </a:solidFill>
                <a:latin typeface="+mj-ea"/>
                <a:ea typeface="+mj-ea"/>
              </a:rPr>
              <a:t>资本退出机制:</a:t>
            </a:r>
            <a:r>
              <a:rPr lang="zh-CN" altLang="en-US" b="1" spc="6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在上市或B，C轮股本增值达到标准后</a:t>
            </a:r>
            <a:endParaRPr lang="zh-CN" altLang="en-US" b="1" spc="600" dirty="0">
              <a:solidFill>
                <a:schemeClr val="bg2">
                  <a:lumMod val="25000"/>
                </a:schemeClr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zh-CN" altLang="en-US" b="1" spc="6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可20%一20%-20%-20%-20%逐年退出。</a:t>
            </a:r>
            <a:endParaRPr lang="zh-CN" altLang="en-US" b="1" spc="600" dirty="0">
              <a:solidFill>
                <a:schemeClr val="bg2">
                  <a:lumMod val="25000"/>
                </a:schemeClr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zh-CN" altLang="en-US" b="1" spc="6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让股东合作方和百姓实现巨大价值。</a:t>
            </a:r>
            <a:endParaRPr lang="zh-CN" altLang="en-US" b="1" spc="600" dirty="0">
              <a:solidFill>
                <a:schemeClr val="bg2">
                  <a:lumMod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957580" y="332740"/>
            <a:ext cx="2214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4000" b="1">
                <a:solidFill>
                  <a:schemeClr val="accent1">
                    <a:lumMod val="75000"/>
                  </a:schemeClr>
                </a:solidFill>
              </a:rPr>
              <a:t>融资规划</a:t>
            </a:r>
            <a:endParaRPr lang="zh-CN" altLang="en-US" sz="40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8806180" y="455930"/>
            <a:ext cx="1808480" cy="5835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3200" b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战略规划</a:t>
            </a:r>
            <a:endParaRPr lang="zh-CN" altLang="en-US" sz="3200" b="1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016240" y="1039495"/>
            <a:ext cx="3629025" cy="56311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400"/>
              <a:t>第一年，脚踏实地把产品做出来，盈收5亿。</a:t>
            </a:r>
            <a:endParaRPr lang="zh-CN" altLang="en-US" sz="2400"/>
          </a:p>
          <a:p>
            <a:pPr algn="l"/>
            <a:r>
              <a:rPr lang="zh-CN" altLang="en-US" sz="2400"/>
              <a:t>    第二年，做好品质，做标准，国内上市，盈收1000亿。</a:t>
            </a:r>
            <a:endParaRPr lang="zh-CN" altLang="en-US" sz="2400"/>
          </a:p>
          <a:p>
            <a:pPr algn="l"/>
            <a:r>
              <a:rPr lang="zh-CN" altLang="en-US" sz="2400"/>
              <a:t>     第三年，扩大规模，并购，实施多方面LP纳股，盈收5000亿。</a:t>
            </a:r>
            <a:endParaRPr lang="zh-CN" altLang="en-US" sz="2400"/>
          </a:p>
          <a:p>
            <a:pPr algn="l"/>
            <a:r>
              <a:rPr lang="zh-CN" altLang="en-US" sz="2400"/>
              <a:t>     第四年，美国交易所上市，盈收8万亿。</a:t>
            </a:r>
            <a:endParaRPr lang="zh-CN" altLang="en-US" sz="2400"/>
          </a:p>
          <a:p>
            <a:pPr algn="l"/>
            <a:endParaRPr lang="zh-CN" altLang="en-US" sz="2400"/>
          </a:p>
          <a:p>
            <a:pPr algn="l"/>
            <a:r>
              <a:rPr lang="zh-CN" altLang="en-US" sz="2400"/>
              <a:t>注 : 第一年内，招开选择资本国际大会，还没到开会日期，就已经有资本进入我们的公司。</a:t>
            </a:r>
            <a:endParaRPr lang="zh-CN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4" name="图片 33" descr="千库网_漂亮黄色渐变手机壁纸背景_背景编号60515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圆角矩形 11"/>
          <p:cNvSpPr/>
          <p:nvPr/>
        </p:nvSpPr>
        <p:spPr>
          <a:xfrm>
            <a:off x="3221990" y="4344035"/>
            <a:ext cx="1746885" cy="174244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圆角矩形 5"/>
          <p:cNvSpPr/>
          <p:nvPr/>
        </p:nvSpPr>
        <p:spPr>
          <a:xfrm>
            <a:off x="7731125" y="4359275"/>
            <a:ext cx="1781175" cy="174244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圆角矩形 19"/>
          <p:cNvSpPr/>
          <p:nvPr/>
        </p:nvSpPr>
        <p:spPr>
          <a:xfrm>
            <a:off x="5427980" y="4344035"/>
            <a:ext cx="1946910" cy="174244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圆角矩形 2"/>
          <p:cNvSpPr/>
          <p:nvPr/>
        </p:nvSpPr>
        <p:spPr>
          <a:xfrm>
            <a:off x="421005" y="4344035"/>
            <a:ext cx="2385695" cy="174244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687070" y="4489450"/>
            <a:ext cx="1706880" cy="19735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>
              <a:lnSpc>
                <a:spcPct val="120000"/>
              </a:lnSpc>
            </a:pPr>
            <a:r>
              <a:rPr lang="zh-CN" altLang="en-US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sym typeface="+mn-ea"/>
              </a:rPr>
              <a:t>创始人：</a:t>
            </a:r>
            <a:endParaRPr lang="zh-CN" altLang="en-US" spc="600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  <a:sym typeface="+mn-ea"/>
            </a:endParaRPr>
          </a:p>
          <a:p>
            <a:pPr algn="l">
              <a:lnSpc>
                <a:spcPct val="120000"/>
              </a:lnSpc>
            </a:pPr>
            <a:r>
              <a:rPr lang="en-US" altLang="zh-CN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sym typeface="+mn-ea"/>
              </a:rPr>
              <a:t>  </a:t>
            </a:r>
            <a:r>
              <a:rPr lang="zh-CN" altLang="en-US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sym typeface="+mn-ea"/>
              </a:rPr>
              <a:t>何良金</a:t>
            </a:r>
            <a:endParaRPr lang="zh-CN" altLang="en-US" spc="600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  <a:sym typeface="+mn-ea"/>
            </a:endParaRPr>
          </a:p>
          <a:p>
            <a:pPr algn="l">
              <a:lnSpc>
                <a:spcPct val="120000"/>
              </a:lnSpc>
            </a:pPr>
            <a:r>
              <a:rPr lang="zh-CN" altLang="en-US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sym typeface="+mn-ea"/>
              </a:rPr>
              <a:t>中国的瓦特</a:t>
            </a:r>
            <a:endParaRPr lang="zh-CN" altLang="en-US" spc="600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  <a:sym typeface="+mn-ea"/>
            </a:endParaRPr>
          </a:p>
          <a:p>
            <a:pPr algn="l">
              <a:lnSpc>
                <a:spcPct val="120000"/>
              </a:lnSpc>
            </a:pPr>
            <a:r>
              <a:rPr lang="zh-CN" altLang="en-US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sym typeface="+mn-ea"/>
              </a:rPr>
              <a:t>中国爱迪生</a:t>
            </a:r>
            <a:endParaRPr lang="zh-CN" altLang="en-US" spc="600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  <a:sym typeface="+mn-ea"/>
            </a:endParaRPr>
          </a:p>
          <a:p>
            <a:pPr algn="l"/>
            <a:endParaRPr lang="zh-CN" altLang="en-US" spc="600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  <a:sym typeface="+mn-ea"/>
            </a:endParaRPr>
          </a:p>
          <a:p>
            <a:pPr algn="l"/>
            <a:endParaRPr lang="zh-CN" altLang="en-US" spc="600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21005" y="254000"/>
            <a:ext cx="26104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/>
              <a:t>团队介绍</a:t>
            </a:r>
            <a:endParaRPr lang="zh-CN" altLang="en-US" sz="4000" b="1"/>
          </a:p>
        </p:txBody>
      </p:sp>
      <p:sp>
        <p:nvSpPr>
          <p:cNvPr id="11" name="矩形 10"/>
          <p:cNvSpPr/>
          <p:nvPr/>
        </p:nvSpPr>
        <p:spPr>
          <a:xfrm>
            <a:off x="637540" y="1358900"/>
            <a:ext cx="2168525" cy="275463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5504180" y="1731645"/>
            <a:ext cx="1886585" cy="23653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3221990" y="1748155"/>
            <a:ext cx="1866265" cy="23653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3221990" y="4489450"/>
            <a:ext cx="1554480" cy="11703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>
              <a:lnSpc>
                <a:spcPct val="130000"/>
              </a:lnSpc>
            </a:pPr>
            <a:r>
              <a:rPr lang="en-US" altLang="zh-CN"/>
              <a:t> </a:t>
            </a:r>
            <a:r>
              <a:rPr lang="zh-CN" altLang="en-US">
                <a:sym typeface="+mn-ea"/>
              </a:rPr>
              <a:t>监事</a:t>
            </a:r>
            <a:r>
              <a:rPr lang="en-US" altLang="zh-CN">
                <a:sym typeface="+mn-ea"/>
              </a:rPr>
              <a:t> </a:t>
            </a:r>
            <a:r>
              <a:rPr lang="zh-CN" altLang="en-US">
                <a:sym typeface="+mn-ea"/>
              </a:rPr>
              <a:t>：</a:t>
            </a:r>
            <a:r>
              <a:rPr lang="en-US" altLang="zh-CN"/>
              <a:t> </a:t>
            </a:r>
            <a:endParaRPr lang="en-US" altLang="zh-CN"/>
          </a:p>
          <a:p>
            <a:pPr algn="l">
              <a:lnSpc>
                <a:spcPct val="130000"/>
              </a:lnSpc>
            </a:pPr>
            <a:r>
              <a:rPr lang="en-US" altLang="zh-CN"/>
              <a:t>     </a:t>
            </a:r>
            <a:r>
              <a:rPr lang="zh-CN" altLang="en-US"/>
              <a:t>何禹壮</a:t>
            </a:r>
            <a:endParaRPr lang="zh-CN" altLang="en-US"/>
          </a:p>
          <a:p>
            <a:pPr algn="l">
              <a:lnSpc>
                <a:spcPct val="130000"/>
              </a:lnSpc>
            </a:pPr>
            <a:r>
              <a:rPr lang="zh-CN" altLang="en-US"/>
              <a:t>北华大学本科</a:t>
            </a:r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5624195" y="4450080"/>
            <a:ext cx="1554480" cy="152971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>
              <a:lnSpc>
                <a:spcPct val="130000"/>
              </a:lnSpc>
            </a:pPr>
            <a:r>
              <a:rPr lang="zh-CN" altLang="en-US"/>
              <a:t>财务会计:</a:t>
            </a:r>
            <a:endParaRPr lang="zh-CN" altLang="en-US"/>
          </a:p>
          <a:p>
            <a:pPr algn="l">
              <a:lnSpc>
                <a:spcPct val="130000"/>
              </a:lnSpc>
            </a:pPr>
            <a:r>
              <a:rPr lang="zh-CN" altLang="en-US"/>
              <a:t>  </a:t>
            </a:r>
            <a:r>
              <a:rPr lang="en-US" altLang="zh-CN"/>
              <a:t>  </a:t>
            </a:r>
            <a:r>
              <a:rPr lang="zh-CN" altLang="en-US"/>
              <a:t>孙涛</a:t>
            </a:r>
            <a:endParaRPr lang="zh-CN" altLang="en-US"/>
          </a:p>
          <a:p>
            <a:pPr algn="l">
              <a:lnSpc>
                <a:spcPct val="130000"/>
              </a:lnSpc>
            </a:pPr>
            <a:r>
              <a:rPr lang="zh-CN" altLang="en-US"/>
              <a:t>曾是四十多家</a:t>
            </a:r>
            <a:endParaRPr lang="zh-CN" altLang="en-US"/>
          </a:p>
          <a:p>
            <a:pPr algn="l">
              <a:lnSpc>
                <a:spcPct val="130000"/>
              </a:lnSpc>
            </a:pPr>
            <a:r>
              <a:rPr lang="zh-CN" altLang="en-US"/>
              <a:t>公司主管会计</a:t>
            </a:r>
            <a:endParaRPr lang="zh-CN" altLang="en-US"/>
          </a:p>
        </p:txBody>
      </p:sp>
      <p:pic>
        <p:nvPicPr>
          <p:cNvPr id="24" name="图片 23" descr="微信图片_2022080923030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540" y="1408430"/>
            <a:ext cx="2375535" cy="2705100"/>
          </a:xfrm>
          <a:prstGeom prst="rect">
            <a:avLst/>
          </a:prstGeom>
        </p:spPr>
      </p:pic>
      <p:pic>
        <p:nvPicPr>
          <p:cNvPr id="25" name="图片 24" descr="微信图片_202208092303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1990" y="1684020"/>
            <a:ext cx="1866265" cy="2429510"/>
          </a:xfrm>
          <a:prstGeom prst="rect">
            <a:avLst/>
          </a:prstGeom>
        </p:spPr>
      </p:pic>
      <p:pic>
        <p:nvPicPr>
          <p:cNvPr id="26" name="图片 25" descr="微信图片_202208092303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4180" y="1731010"/>
            <a:ext cx="1886585" cy="236537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7884795" y="4489450"/>
            <a:ext cx="252349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/>
              <a:t>自媒体互联网:</a:t>
            </a:r>
            <a:endParaRPr lang="zh-CN" altLang="en-US"/>
          </a:p>
          <a:p>
            <a:pPr algn="l"/>
            <a:r>
              <a:rPr lang="zh-CN" altLang="en-US"/>
              <a:t> 沈美华</a:t>
            </a:r>
            <a:endParaRPr lang="zh-CN" altLang="en-US"/>
          </a:p>
          <a:p>
            <a:pPr algn="l"/>
            <a:r>
              <a:rPr lang="zh-CN" altLang="en-US"/>
              <a:t>云鼎数据网站</a:t>
            </a:r>
            <a:endParaRPr lang="zh-CN" altLang="en-US"/>
          </a:p>
          <a:p>
            <a:pPr algn="l"/>
            <a:r>
              <a:rPr lang="zh-CN" altLang="en-US"/>
              <a:t>推广抖音、头</a:t>
            </a:r>
            <a:endParaRPr lang="zh-CN" altLang="en-US"/>
          </a:p>
          <a:p>
            <a:pPr algn="l"/>
            <a:r>
              <a:rPr lang="zh-CN" altLang="en-US"/>
              <a:t>条、快手网络</a:t>
            </a:r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7806690" y="1716405"/>
            <a:ext cx="1706245" cy="23799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" name="图片 4" descr="微信图片_202208101001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6690" y="1888490"/>
            <a:ext cx="1791970" cy="2207895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9953625" y="1712595"/>
            <a:ext cx="1937385" cy="24028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9" name="图片 8" descr="微信图片_202102270047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66605" y="1352550"/>
            <a:ext cx="2440305" cy="2760980"/>
          </a:xfrm>
          <a:prstGeom prst="rect">
            <a:avLst/>
          </a:prstGeom>
        </p:spPr>
      </p:pic>
      <p:sp>
        <p:nvSpPr>
          <p:cNvPr id="16" name="圆角矩形 15"/>
          <p:cNvSpPr/>
          <p:nvPr/>
        </p:nvSpPr>
        <p:spPr>
          <a:xfrm>
            <a:off x="9885680" y="4343400"/>
            <a:ext cx="2004695" cy="174244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9996805" y="4489450"/>
            <a:ext cx="1783080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/>
              <a:t>企业策划顾问</a:t>
            </a:r>
            <a:endParaRPr lang="zh-CN" altLang="en-US"/>
          </a:p>
          <a:p>
            <a:r>
              <a:rPr lang="en-US" altLang="zh-CN"/>
              <a:t>      </a:t>
            </a:r>
            <a:r>
              <a:rPr lang="zh-CN" altLang="en-US"/>
              <a:t>张道飞</a:t>
            </a:r>
            <a:endParaRPr lang="zh-CN" altLang="en-US"/>
          </a:p>
          <a:p>
            <a:r>
              <a:rPr lang="zh-CN" altLang="en-US"/>
              <a:t>商业计划书撰写</a:t>
            </a:r>
            <a:endParaRPr lang="zh-CN" altLang="en-US"/>
          </a:p>
          <a:p>
            <a:r>
              <a:rPr lang="zh-CN" altLang="en-US"/>
              <a:t>并购上市规划师</a:t>
            </a:r>
            <a:endParaRPr lang="zh-CN" alt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千库网_漂亮黄色渐变手机壁纸背景_背景编号60515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2807874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" y="0"/>
            <a:ext cx="12192635" cy="6858000"/>
          </a:xfrm>
          <a:prstGeom prst="rect">
            <a:avLst/>
          </a:prstGeom>
        </p:spPr>
      </p:pic>
      <p:pic>
        <p:nvPicPr>
          <p:cNvPr id="7" name="图片 6" descr="千库网_光效光线金光闪耀阳光_元素编号1259826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" y="0"/>
            <a:ext cx="12192000" cy="685863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924560" y="370840"/>
            <a:ext cx="44215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3200" b="1" kern="0" spc="1000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ea"/>
                <a:sym typeface="+mn-ea"/>
              </a:rPr>
              <a:t>公司的文化</a:t>
            </a:r>
            <a:endParaRPr lang="zh-CN" altLang="en-US" sz="3200" b="1" kern="0" spc="1000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ea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285240" y="1235710"/>
            <a:ext cx="9622155" cy="51231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4000" b="1" spc="600" dirty="0">
                <a:solidFill>
                  <a:srgbClr val="FF0000"/>
                </a:solidFill>
                <a:latin typeface="+mj-ea"/>
                <a:ea typeface="+mj-ea"/>
                <a:sym typeface="+mn-ea"/>
              </a:rPr>
              <a:t>使命:  为人类免费用电发挥创造力。</a:t>
            </a:r>
            <a:endParaRPr lang="zh-CN" altLang="en-US" sz="4000" b="1" spc="600" dirty="0">
              <a:solidFill>
                <a:srgbClr val="FF0000"/>
              </a:solidFill>
              <a:latin typeface="+mj-ea"/>
              <a:ea typeface="+mj-ea"/>
              <a:sym typeface="+mn-ea"/>
            </a:endParaRPr>
          </a:p>
          <a:p>
            <a:pPr algn="l"/>
            <a:endParaRPr lang="zh-CN" altLang="en-US" sz="4000" b="1" spc="600" dirty="0">
              <a:solidFill>
                <a:srgbClr val="FF0000"/>
              </a:solidFill>
              <a:latin typeface="+mj-ea"/>
              <a:ea typeface="+mj-ea"/>
              <a:sym typeface="+mn-ea"/>
            </a:endParaRPr>
          </a:p>
          <a:p>
            <a:pPr algn="l"/>
            <a:r>
              <a:rPr lang="zh-CN" altLang="en-US" sz="4000" b="1" spc="600" dirty="0">
                <a:solidFill>
                  <a:srgbClr val="FF0000"/>
                </a:solidFill>
                <a:latin typeface="+mj-ea"/>
                <a:ea typeface="+mj-ea"/>
                <a:sym typeface="+mn-ea"/>
              </a:rPr>
              <a:t>愿景:  让人类呼吸没有燃油尾气的</a:t>
            </a:r>
            <a:endParaRPr lang="zh-CN" altLang="en-US" sz="4000" b="1" spc="600" dirty="0">
              <a:solidFill>
                <a:srgbClr val="FF0000"/>
              </a:solidFill>
              <a:latin typeface="+mj-ea"/>
              <a:ea typeface="+mj-ea"/>
              <a:sym typeface="+mn-ea"/>
            </a:endParaRPr>
          </a:p>
          <a:p>
            <a:pPr algn="l"/>
            <a:r>
              <a:rPr lang="zh-CN" altLang="en-US" sz="4000" b="1" spc="600" dirty="0">
                <a:solidFill>
                  <a:srgbClr val="FF0000"/>
                </a:solidFill>
                <a:latin typeface="+mj-ea"/>
                <a:ea typeface="+mj-ea"/>
                <a:sym typeface="+mn-ea"/>
              </a:rPr>
              <a:t>空气，让动力可持续，人类更舒适。</a:t>
            </a:r>
            <a:endParaRPr lang="zh-CN" altLang="en-US" sz="4000" b="1" spc="600" dirty="0">
              <a:solidFill>
                <a:srgbClr val="FF0000"/>
              </a:solidFill>
              <a:latin typeface="+mj-ea"/>
              <a:ea typeface="+mj-ea"/>
              <a:sym typeface="+mn-ea"/>
            </a:endParaRPr>
          </a:p>
          <a:p>
            <a:pPr algn="l"/>
            <a:r>
              <a:rPr lang="zh-CN" altLang="en-US" sz="4000" b="1" spc="600" dirty="0">
                <a:solidFill>
                  <a:srgbClr val="FF0000"/>
                </a:solidFill>
                <a:latin typeface="+mj-ea"/>
                <a:ea typeface="+mj-ea"/>
                <a:sym typeface="+mn-ea"/>
              </a:rPr>
              <a:t> </a:t>
            </a:r>
            <a:endParaRPr lang="zh-CN" altLang="en-US" sz="4000" b="1" spc="600" dirty="0">
              <a:solidFill>
                <a:srgbClr val="FF0000"/>
              </a:solidFill>
              <a:latin typeface="+mj-ea"/>
              <a:ea typeface="+mj-ea"/>
              <a:sym typeface="+mn-ea"/>
            </a:endParaRPr>
          </a:p>
          <a:p>
            <a:pPr algn="l"/>
            <a:r>
              <a:rPr lang="zh-CN" altLang="en-US" sz="4000" b="1" spc="600" dirty="0">
                <a:solidFill>
                  <a:srgbClr val="FF0000"/>
                </a:solidFill>
                <a:latin typeface="+mj-ea"/>
                <a:ea typeface="+mj-ea"/>
                <a:sym typeface="+mn-ea"/>
              </a:rPr>
              <a:t>价值观:  爱你就是传递能量。</a:t>
            </a:r>
            <a:endParaRPr lang="zh-CN" altLang="en-US" sz="4000" b="1" spc="600" dirty="0">
              <a:solidFill>
                <a:srgbClr val="FF0000"/>
              </a:solidFill>
              <a:latin typeface="+mj-ea"/>
              <a:ea typeface="+mj-ea"/>
              <a:sym typeface="+mn-ea"/>
            </a:endParaRPr>
          </a:p>
          <a:p>
            <a:pPr algn="l">
              <a:lnSpc>
                <a:spcPct val="150000"/>
              </a:lnSpc>
            </a:pPr>
            <a:endParaRPr lang="zh-CN" altLang="en-US" sz="2800" b="1" dirty="0">
              <a:solidFill>
                <a:srgbClr val="FF0000"/>
              </a:solidFill>
            </a:endParaRPr>
          </a:p>
          <a:p>
            <a:pPr algn="l">
              <a:lnSpc>
                <a:spcPct val="150000"/>
              </a:lnSpc>
            </a:pPr>
            <a:endParaRPr lang="zh-CN" altLang="en-US" b="1" spc="600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</a:endParaRPr>
          </a:p>
          <a:p>
            <a:endParaRPr lang="zh-CN" altLang="en-US"/>
          </a:p>
        </p:txBody>
      </p:sp>
      <p:pic>
        <p:nvPicPr>
          <p:cNvPr id="3" name="图片 2" descr="微信图片_20220412220244"/>
          <p:cNvPicPr>
            <a:picLocks noChangeAspect="1"/>
          </p:cNvPicPr>
          <p:nvPr/>
        </p:nvPicPr>
        <p:blipFill>
          <a:blip r:embed="rId4"/>
          <a:srcRect l="12708" t="35526" r="11675" b="30151"/>
          <a:stretch>
            <a:fillRect/>
          </a:stretch>
        </p:blipFill>
        <p:spPr>
          <a:xfrm>
            <a:off x="9782175" y="4764405"/>
            <a:ext cx="1792605" cy="1809115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2" name="文本框 1"/>
          <p:cNvSpPr txBox="1"/>
          <p:nvPr/>
        </p:nvSpPr>
        <p:spPr>
          <a:xfrm>
            <a:off x="2684780" y="5318760"/>
            <a:ext cx="660019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4000">
                <a:solidFill>
                  <a:schemeClr val="bg1"/>
                </a:solidFill>
                <a:sym typeface="+mn-ea"/>
              </a:rPr>
              <a:t>创始人 何良金</a:t>
            </a:r>
            <a:r>
              <a:rPr lang="zh-CN" altLang="en-US" sz="4000">
                <a:solidFill>
                  <a:schemeClr val="bg1"/>
                </a:solidFill>
              </a:rPr>
              <a:t>  13723450978</a:t>
            </a:r>
            <a:endParaRPr lang="zh-CN" altLang="en-US" sz="4000">
              <a:solidFill>
                <a:schemeClr val="bg1"/>
              </a:solidFill>
            </a:endParaRPr>
          </a:p>
          <a:p>
            <a:pPr algn="l"/>
            <a:r>
              <a:rPr lang="en-US" altLang="zh-CN" sz="4000">
                <a:solidFill>
                  <a:schemeClr val="bg1"/>
                </a:solidFill>
              </a:rPr>
              <a:t>                         </a:t>
            </a:r>
            <a:r>
              <a:rPr lang="zh-CN" altLang="en-US" sz="4000">
                <a:solidFill>
                  <a:schemeClr val="bg1"/>
                </a:solidFill>
              </a:rPr>
              <a:t>13843440931</a:t>
            </a:r>
            <a:endParaRPr lang="zh-CN" altLang="en-US" sz="40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千库网_城市企业文化_元素编号1287855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927735"/>
            <a:ext cx="6325870" cy="5930265"/>
          </a:xfrm>
          <a:prstGeom prst="rect">
            <a:avLst/>
          </a:prstGeom>
        </p:spPr>
      </p:pic>
      <p:sp>
        <p:nvSpPr>
          <p:cNvPr id="19" name="Rectangle 63"/>
          <p:cNvSpPr/>
          <p:nvPr/>
        </p:nvSpPr>
        <p:spPr>
          <a:xfrm>
            <a:off x="6062345" y="1621790"/>
            <a:ext cx="4899660" cy="5169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sz="2000" b="1" spc="600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ea"/>
                <a:ea typeface="+mj-ea"/>
                <a:sym typeface="+mn-ea"/>
              </a:rPr>
              <a:t>料结科技</a:t>
            </a:r>
            <a:r>
              <a:rPr lang="zh-CN" sz="2000" b="1" spc="600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ea"/>
                <a:ea typeface="+mj-ea"/>
                <a:sym typeface="+mn-ea"/>
              </a:rPr>
              <a:t>有限</a:t>
            </a:r>
            <a:r>
              <a:rPr sz="2000" b="1" spc="600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ea"/>
                <a:ea typeface="+mj-ea"/>
                <a:sym typeface="+mn-ea"/>
              </a:rPr>
              <a:t>公司</a:t>
            </a:r>
            <a:r>
              <a:rPr sz="2000" b="1" spc="6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ea"/>
                <a:ea typeface="+mj-ea"/>
                <a:sym typeface="+mn-ea"/>
              </a:rPr>
              <a:t>发明了新电力产品，本发明产品属于新能源电池发电技术领域方法及相关用电产品，环保高效，发电量相当于光伏的300倍之内。</a:t>
            </a:r>
            <a:endParaRPr sz="2000" b="1" spc="60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ea"/>
              <a:ea typeface="+mj-ea"/>
              <a:sym typeface="+mn-ea"/>
            </a:endParaRPr>
          </a:p>
          <a:p>
            <a:pPr>
              <a:lnSpc>
                <a:spcPct val="150000"/>
              </a:lnSpc>
            </a:pPr>
            <a:r>
              <a:rPr sz="2000" b="1" spc="600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ea"/>
                <a:ea typeface="+mj-ea"/>
                <a:sym typeface="+mn-ea"/>
              </a:rPr>
              <a:t>我们产品的独特性在于</a:t>
            </a:r>
            <a:r>
              <a:rPr sz="2000" b="1" spc="6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ea"/>
                <a:ea typeface="+mj-ea"/>
                <a:sym typeface="+mn-ea"/>
              </a:rPr>
              <a:t>:    </a:t>
            </a:r>
            <a:endParaRPr sz="2000" b="1" spc="60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ea"/>
              <a:ea typeface="+mj-ea"/>
              <a:sym typeface="+mn-ea"/>
            </a:endParaRPr>
          </a:p>
          <a:p>
            <a:pPr>
              <a:lnSpc>
                <a:spcPct val="150000"/>
              </a:lnSpc>
            </a:pPr>
            <a:r>
              <a:rPr sz="2000" b="1" spc="6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ea"/>
                <a:ea typeface="+mj-ea"/>
                <a:sym typeface="+mn-ea"/>
              </a:rPr>
              <a:t>不用燃油丶不用风丶不用水丶</a:t>
            </a:r>
            <a:endParaRPr sz="2000" b="1" spc="60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ea"/>
              <a:ea typeface="+mj-ea"/>
              <a:sym typeface="+mn-ea"/>
            </a:endParaRPr>
          </a:p>
          <a:p>
            <a:pPr>
              <a:lnSpc>
                <a:spcPct val="150000"/>
              </a:lnSpc>
            </a:pPr>
            <a:r>
              <a:rPr sz="2000" b="1" spc="6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ea"/>
                <a:ea typeface="+mj-ea"/>
                <a:sym typeface="+mn-ea"/>
              </a:rPr>
              <a:t>不用煤丶不用光就能产生动力及巨大电量，无限续航，国内首创，国际首创。</a:t>
            </a:r>
            <a:endParaRPr sz="2000" b="1" spc="60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ea"/>
              <a:ea typeface="+mj-ea"/>
              <a:sym typeface="+mn-ea"/>
            </a:endParaRPr>
          </a:p>
          <a:p>
            <a:pPr>
              <a:lnSpc>
                <a:spcPct val="150000"/>
              </a:lnSpc>
            </a:pPr>
            <a:endParaRPr lang="zh-CN" sz="2000" b="1" spc="60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ea"/>
              <a:ea typeface="+mj-ea"/>
              <a:sym typeface="+mn-ea"/>
            </a:endParaRPr>
          </a:p>
        </p:txBody>
      </p:sp>
      <p:sp>
        <p:nvSpPr>
          <p:cNvPr id="12" name="标题 1"/>
          <p:cNvSpPr txBox="1"/>
          <p:nvPr/>
        </p:nvSpPr>
        <p:spPr>
          <a:xfrm>
            <a:off x="6550025" y="1087120"/>
            <a:ext cx="3458845" cy="53467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eaLnBrk="0" hangingPunct="0">
              <a:defRPr/>
            </a:pPr>
            <a:r>
              <a:rPr lang="zh-CN" altLang="en-US" sz="4000" b="1" kern="0" spc="10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ea"/>
                <a:cs typeface="+mn-cs"/>
              </a:rPr>
              <a:t>公司介绍</a:t>
            </a:r>
            <a:endParaRPr lang="zh-CN" altLang="en-US" sz="4000" b="1" kern="0" spc="100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"/>
          <p:cNvSpPr txBox="1"/>
          <p:nvPr/>
        </p:nvSpPr>
        <p:spPr>
          <a:xfrm>
            <a:off x="5880100" y="1209040"/>
            <a:ext cx="5222875" cy="53467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eaLnBrk="0" hangingPunct="0">
              <a:defRPr/>
            </a:pPr>
            <a:r>
              <a:rPr lang="zh-CN" altLang="en-US" sz="4000" b="1" kern="0" spc="1000" dirty="0">
                <a:ln>
                  <a:noFill/>
                </a:ln>
                <a:solidFill>
                  <a:srgbClr val="1D6788"/>
                </a:solidFill>
                <a:latin typeface="+mj-ea"/>
                <a:cs typeface="+mn-cs"/>
              </a:rPr>
              <a:t>市场的痛点</a:t>
            </a:r>
            <a:endParaRPr lang="zh-CN" altLang="en-US" sz="4000" b="1" kern="0" spc="1000" dirty="0">
              <a:ln>
                <a:noFill/>
              </a:ln>
              <a:solidFill>
                <a:srgbClr val="1D6788"/>
              </a:solidFill>
              <a:latin typeface="+mj-ea"/>
              <a:cs typeface="+mn-cs"/>
            </a:endParaRPr>
          </a:p>
        </p:txBody>
      </p:sp>
      <p:sp>
        <p:nvSpPr>
          <p:cNvPr id="5" name="iṥḷíḋê"/>
          <p:cNvSpPr/>
          <p:nvPr/>
        </p:nvSpPr>
        <p:spPr>
          <a:xfrm>
            <a:off x="673099" y="1143000"/>
            <a:ext cx="5206698" cy="4991100"/>
          </a:xfrm>
          <a:custGeom>
            <a:avLst/>
            <a:gdLst>
              <a:gd name="connsiteX0" fmla="*/ 0 w 5206698"/>
              <a:gd name="connsiteY0" fmla="*/ 73189 h 4991100"/>
              <a:gd name="connsiteX1" fmla="*/ 5206698 w 5206698"/>
              <a:gd name="connsiteY1" fmla="*/ 4991100 h 4991100"/>
              <a:gd name="connsiteX2" fmla="*/ 0 w 5206698"/>
              <a:gd name="connsiteY2" fmla="*/ 4991100 h 4991100"/>
              <a:gd name="connsiteX3" fmla="*/ 1649965 w 5206698"/>
              <a:gd name="connsiteY3" fmla="*/ 32102 h 4991100"/>
              <a:gd name="connsiteX4" fmla="*/ 4174626 w 5206698"/>
              <a:gd name="connsiteY4" fmla="*/ 2500370 h 4991100"/>
              <a:gd name="connsiteX5" fmla="*/ 3883135 w 5206698"/>
              <a:gd name="connsiteY5" fmla="*/ 2541457 h 4991100"/>
              <a:gd name="connsiteX6" fmla="*/ 1358475 w 5206698"/>
              <a:gd name="connsiteY6" fmla="*/ 73190 h 4991100"/>
              <a:gd name="connsiteX7" fmla="*/ 786669 w 5206698"/>
              <a:gd name="connsiteY7" fmla="*/ 0 h 4991100"/>
              <a:gd name="connsiteX8" fmla="*/ 4315531 w 5206698"/>
              <a:gd name="connsiteY8" fmla="*/ 3382613 h 4991100"/>
              <a:gd name="connsiteX9" fmla="*/ 3908826 w 5206698"/>
              <a:gd name="connsiteY9" fmla="*/ 3444625 h 4991100"/>
              <a:gd name="connsiteX10" fmla="*/ 379964 w 5206698"/>
              <a:gd name="connsiteY10" fmla="*/ 62013 h 499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06698" h="4991100">
                <a:moveTo>
                  <a:pt x="0" y="73189"/>
                </a:moveTo>
                <a:lnTo>
                  <a:pt x="5206698" y="4991100"/>
                </a:lnTo>
                <a:lnTo>
                  <a:pt x="0" y="4991100"/>
                </a:lnTo>
                <a:close/>
                <a:moveTo>
                  <a:pt x="1649965" y="32102"/>
                </a:moveTo>
                <a:lnTo>
                  <a:pt x="4174626" y="2500370"/>
                </a:lnTo>
                <a:lnTo>
                  <a:pt x="3883135" y="2541457"/>
                </a:lnTo>
                <a:lnTo>
                  <a:pt x="1358475" y="73190"/>
                </a:lnTo>
                <a:close/>
                <a:moveTo>
                  <a:pt x="786669" y="0"/>
                </a:moveTo>
                <a:lnTo>
                  <a:pt x="4315531" y="3382613"/>
                </a:lnTo>
                <a:lnTo>
                  <a:pt x="3908826" y="3444625"/>
                </a:lnTo>
                <a:lnTo>
                  <a:pt x="379964" y="62013"/>
                </a:lnTo>
                <a:close/>
              </a:path>
            </a:pathLst>
          </a:custGeom>
          <a:blipFill>
            <a:blip r:embed="rId1" cstate="screen"/>
            <a:stretch>
              <a:fillRect l="-20587" t="515" r="-45131" b="-515"/>
            </a:stretch>
          </a:blipFill>
          <a:ln w="9525">
            <a:noFill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/>
            <a:endParaRPr>
              <a:solidFill>
                <a:schemeClr val="lt1"/>
              </a:solidFill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7027385" y="2876387"/>
            <a:ext cx="4701065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íşḷíḋê"/>
          <p:cNvSpPr/>
          <p:nvPr/>
        </p:nvSpPr>
        <p:spPr>
          <a:xfrm>
            <a:off x="6259459" y="1992308"/>
            <a:ext cx="602258" cy="602258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85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mpact" panose="020B0806030902050204" pitchFamily="34" charset="0"/>
              </a:rPr>
              <a:t>01</a:t>
            </a:r>
            <a:endParaRPr kumimoji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Impact" panose="020B0806030902050204" pitchFamily="34" charset="0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6954360" y="4219957"/>
            <a:ext cx="4701065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ïslîďê"/>
          <p:cNvSpPr/>
          <p:nvPr/>
        </p:nvSpPr>
        <p:spPr>
          <a:xfrm>
            <a:off x="6207389" y="3293333"/>
            <a:ext cx="602258" cy="60225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mpact" panose="020B0806030902050204" pitchFamily="34" charset="0"/>
              </a:rPr>
              <a:t>02</a:t>
            </a:r>
            <a:endParaRPr kumimoji="0" lang="en-US" altLang="zh-CN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Impact" panose="020B0806030902050204" pitchFamily="34" charset="0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6924515" y="5745772"/>
            <a:ext cx="4701065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îṣḻiḋê"/>
          <p:cNvSpPr/>
          <p:nvPr/>
        </p:nvSpPr>
        <p:spPr>
          <a:xfrm>
            <a:off x="6148070" y="4882515"/>
            <a:ext cx="621030" cy="60198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panose="020B0806030902050204" pitchFamily="34" charset="0"/>
              </a:rPr>
              <a:t>03</a:t>
            </a:r>
            <a:endParaRPr kumimoji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panose="020B0806030902050204" pitchFamily="34" charset="0"/>
            </a:endParaRPr>
          </a:p>
        </p:txBody>
      </p:sp>
      <p:sp>
        <p:nvSpPr>
          <p:cNvPr id="23" name="Rectangle 63"/>
          <p:cNvSpPr/>
          <p:nvPr/>
        </p:nvSpPr>
        <p:spPr>
          <a:xfrm>
            <a:off x="6951184" y="3207634"/>
            <a:ext cx="4812916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spc="300" dirty="0">
                <a:latin typeface="+mj-ea"/>
                <a:ea typeface="+mj-ea"/>
                <a:sym typeface="+mn-ea"/>
              </a:rPr>
              <a:t>当前电动车虽然省点钱，需经常充电比较麻烦浪费时间。</a:t>
            </a:r>
            <a:endParaRPr lang="id-ID" sz="2000" b="1" spc="300" dirty="0">
              <a:latin typeface="+mj-ea"/>
              <a:ea typeface="+mj-ea"/>
            </a:endParaRPr>
          </a:p>
        </p:txBody>
      </p:sp>
      <p:sp>
        <p:nvSpPr>
          <p:cNvPr id="25" name="Rectangle 63"/>
          <p:cNvSpPr/>
          <p:nvPr/>
        </p:nvSpPr>
        <p:spPr>
          <a:xfrm>
            <a:off x="6915624" y="4739163"/>
            <a:ext cx="4812916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spc="300" dirty="0">
                <a:latin typeface="+mj-ea"/>
                <a:ea typeface="+mj-ea"/>
                <a:sym typeface="+mn-ea"/>
              </a:rPr>
              <a:t>工厂设备有的一年电费几千万元，家庭电费每年也得一两千元。</a:t>
            </a:r>
            <a:endParaRPr lang="id-ID" sz="2000" b="1" spc="300" dirty="0">
              <a:latin typeface="+mj-ea"/>
              <a:ea typeface="+mj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998335" y="1954530"/>
            <a:ext cx="424116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b="1" spc="300" dirty="0">
                <a:latin typeface="+mj-ea"/>
                <a:ea typeface="+mj-ea"/>
                <a:sym typeface="+mn-ea"/>
              </a:rPr>
              <a:t>现在燃油的汽车每年消耗燃油大约3000升/车，每车每年大约2万元消耗，10年就是20万元没有了。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"/>
          <p:cNvSpPr txBox="1"/>
          <p:nvPr/>
        </p:nvSpPr>
        <p:spPr>
          <a:xfrm>
            <a:off x="1052195" y="508635"/>
            <a:ext cx="8669020" cy="53467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eaLnBrk="0" hangingPunct="0">
              <a:defRPr/>
            </a:pPr>
            <a:r>
              <a:rPr lang="zh-CN" altLang="en-US" sz="4000" b="1" kern="0" spc="10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ea"/>
                <a:cs typeface="+mn-cs"/>
              </a:rPr>
              <a:t>行业的分析和解决的方案</a:t>
            </a:r>
            <a:endParaRPr lang="zh-CN" altLang="en-US" sz="4000" b="1" kern="0" spc="100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ea"/>
              <a:cs typeface="+mn-cs"/>
            </a:endParaRPr>
          </a:p>
        </p:txBody>
      </p:sp>
      <p:pic>
        <p:nvPicPr>
          <p:cNvPr id="8" name="图片 7" descr="15271958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29245" y="4087495"/>
            <a:ext cx="3626485" cy="1875790"/>
          </a:xfrm>
          <a:prstGeom prst="rect">
            <a:avLst/>
          </a:prstGeom>
        </p:spPr>
      </p:pic>
      <p:pic>
        <p:nvPicPr>
          <p:cNvPr id="7" name="图片 6" descr="10979519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0355" y="4102735"/>
            <a:ext cx="3819525" cy="1875155"/>
          </a:xfrm>
          <a:prstGeom prst="rect">
            <a:avLst/>
          </a:prstGeom>
        </p:spPr>
      </p:pic>
      <p:pic>
        <p:nvPicPr>
          <p:cNvPr id="9" name="图片 8" descr="1368454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" y="4086860"/>
            <a:ext cx="3554095" cy="188658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906780" y="1043305"/>
            <a:ext cx="11763375" cy="26752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40000"/>
              </a:lnSpc>
            </a:pPr>
            <a:r>
              <a:rPr lang="en-US" altLang="zh-CN" sz="2400" b="1">
                <a:solidFill>
                  <a:schemeClr val="accent2">
                    <a:lumMod val="50000"/>
                  </a:schemeClr>
                </a:solidFill>
                <a:latin typeface="+mj-ea"/>
                <a:ea typeface="+mj-ea"/>
                <a:cs typeface="+mj-ea"/>
              </a:rPr>
              <a:t>1</a:t>
            </a:r>
            <a:r>
              <a:rPr lang="zh-CN" altLang="en-US" sz="2400" b="1">
                <a:solidFill>
                  <a:schemeClr val="accent2">
                    <a:lumMod val="50000"/>
                  </a:schemeClr>
                </a:solidFill>
                <a:latin typeface="+mj-ea"/>
                <a:ea typeface="+mj-ea"/>
                <a:cs typeface="+mj-ea"/>
              </a:rPr>
              <a:t>：我们发明的产品解决了电动汽车续航里程有限，解决了不用</a:t>
            </a:r>
            <a:endParaRPr lang="zh-CN" altLang="en-US" sz="2400" b="1">
              <a:solidFill>
                <a:schemeClr val="accent2">
                  <a:lumMod val="50000"/>
                </a:schemeClr>
              </a:solidFill>
              <a:latin typeface="+mj-ea"/>
              <a:ea typeface="+mj-ea"/>
              <a:cs typeface="+mj-ea"/>
            </a:endParaRPr>
          </a:p>
          <a:p>
            <a:pPr algn="l">
              <a:lnSpc>
                <a:spcPct val="140000"/>
              </a:lnSpc>
            </a:pPr>
            <a:r>
              <a:rPr lang="en-US" altLang="zh-CN" sz="2400" b="1">
                <a:solidFill>
                  <a:schemeClr val="accent2">
                    <a:lumMod val="50000"/>
                  </a:schemeClr>
                </a:solidFill>
                <a:latin typeface="+mj-ea"/>
                <a:ea typeface="+mj-ea"/>
                <a:cs typeface="+mj-ea"/>
              </a:rPr>
              <a:t>     </a:t>
            </a:r>
            <a:r>
              <a:rPr lang="zh-CN" altLang="en-US" sz="2400" b="1">
                <a:solidFill>
                  <a:schemeClr val="accent2">
                    <a:lumMod val="50000"/>
                  </a:schemeClr>
                </a:solidFill>
                <a:latin typeface="+mj-ea"/>
                <a:ea typeface="+mj-ea"/>
                <a:cs typeface="+mj-ea"/>
              </a:rPr>
              <a:t>充电的问题，就可以达到长久续航，甚至到无限续航。</a:t>
            </a:r>
            <a:endParaRPr lang="zh-CN" altLang="en-US" sz="2400" b="1">
              <a:solidFill>
                <a:schemeClr val="accent2">
                  <a:lumMod val="50000"/>
                </a:schemeClr>
              </a:solidFill>
              <a:latin typeface="+mj-ea"/>
              <a:ea typeface="+mj-ea"/>
              <a:cs typeface="+mj-ea"/>
            </a:endParaRPr>
          </a:p>
          <a:p>
            <a:pPr algn="l">
              <a:lnSpc>
                <a:spcPct val="140000"/>
              </a:lnSpc>
            </a:pPr>
            <a:r>
              <a:rPr lang="en-US" altLang="zh-CN" sz="2400" b="1">
                <a:solidFill>
                  <a:schemeClr val="accent2">
                    <a:lumMod val="50000"/>
                  </a:schemeClr>
                </a:solidFill>
                <a:latin typeface="+mj-ea"/>
                <a:ea typeface="+mj-ea"/>
                <a:cs typeface="+mj-ea"/>
              </a:rPr>
              <a:t>2</a:t>
            </a:r>
            <a:r>
              <a:rPr lang="zh-CN" altLang="en-US" sz="2400" b="1">
                <a:solidFill>
                  <a:schemeClr val="accent2">
                    <a:lumMod val="50000"/>
                  </a:schemeClr>
                </a:solidFill>
                <a:latin typeface="+mj-ea"/>
                <a:ea typeface="+mj-ea"/>
                <a:cs typeface="+mj-ea"/>
              </a:rPr>
              <a:t>：解决了人类免费用电的问题，是造福全人类的伟大发明。</a:t>
            </a:r>
            <a:endParaRPr lang="zh-CN" altLang="en-US" sz="2400" b="1">
              <a:solidFill>
                <a:schemeClr val="accent2">
                  <a:lumMod val="50000"/>
                </a:schemeClr>
              </a:solidFill>
              <a:latin typeface="+mj-ea"/>
              <a:ea typeface="+mj-ea"/>
              <a:cs typeface="+mj-ea"/>
            </a:endParaRPr>
          </a:p>
          <a:p>
            <a:pPr algn="l">
              <a:lnSpc>
                <a:spcPct val="140000"/>
              </a:lnSpc>
            </a:pPr>
            <a:r>
              <a:rPr lang="en-US" altLang="zh-CN" sz="2400" b="1">
                <a:solidFill>
                  <a:schemeClr val="accent2">
                    <a:lumMod val="50000"/>
                  </a:schemeClr>
                </a:solidFill>
                <a:latin typeface="+mj-ea"/>
                <a:ea typeface="+mj-ea"/>
                <a:cs typeface="+mj-ea"/>
              </a:rPr>
              <a:t>3</a:t>
            </a:r>
            <a:r>
              <a:rPr lang="zh-CN" altLang="en-US" sz="2400" b="1">
                <a:solidFill>
                  <a:schemeClr val="accent2">
                    <a:lumMod val="50000"/>
                  </a:schemeClr>
                </a:solidFill>
                <a:latin typeface="+mj-ea"/>
                <a:ea typeface="+mj-ea"/>
                <a:cs typeface="+mj-ea"/>
              </a:rPr>
              <a:t>：解决了火力发电，燃油汽车发电机，浪费资源和资金的问题！</a:t>
            </a:r>
            <a:endParaRPr lang="zh-CN" altLang="en-US" sz="2400" b="1">
              <a:solidFill>
                <a:schemeClr val="accent2">
                  <a:lumMod val="50000"/>
                </a:schemeClr>
              </a:solidFill>
              <a:latin typeface="+mj-ea"/>
              <a:ea typeface="+mj-ea"/>
              <a:cs typeface="+mj-ea"/>
            </a:endParaRPr>
          </a:p>
          <a:p>
            <a:pPr algn="l">
              <a:lnSpc>
                <a:spcPct val="140000"/>
              </a:lnSpc>
            </a:pPr>
            <a:r>
              <a:rPr lang="en-US" altLang="zh-CN" sz="2400" b="1">
                <a:solidFill>
                  <a:schemeClr val="accent2">
                    <a:lumMod val="50000"/>
                  </a:schemeClr>
                </a:solidFill>
                <a:latin typeface="+mj-ea"/>
                <a:ea typeface="+mj-ea"/>
                <a:cs typeface="+mj-ea"/>
              </a:rPr>
              <a:t>4</a:t>
            </a:r>
            <a:r>
              <a:rPr lang="zh-CN" altLang="en-US" sz="2400" b="1">
                <a:solidFill>
                  <a:schemeClr val="accent2">
                    <a:lumMod val="50000"/>
                  </a:schemeClr>
                </a:solidFill>
                <a:latin typeface="+mj-ea"/>
                <a:ea typeface="+mj-ea"/>
                <a:cs typeface="+mj-ea"/>
              </a:rPr>
              <a:t>：解决了野外长久移动电源的问题。</a:t>
            </a:r>
            <a:r>
              <a:rPr lang="zh-CN" altLang="en-US" sz="2400" b="1">
                <a:solidFill>
                  <a:srgbClr val="C00000"/>
                </a:solidFill>
                <a:latin typeface="+mj-ea"/>
                <a:ea typeface="+mj-ea"/>
                <a:cs typeface="+mj-ea"/>
              </a:rPr>
              <a:t>解决方案就是用我们的发明产品。</a:t>
            </a:r>
            <a:endParaRPr lang="zh-CN" altLang="en-US" sz="2400" b="1">
              <a:solidFill>
                <a:srgbClr val="C00000"/>
              </a:solidFill>
              <a:latin typeface="+mj-ea"/>
              <a:ea typeface="+mj-ea"/>
              <a:cs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 descr="千库网_长方形未来科技提示框_元素编号1253008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 flipH="1">
            <a:off x="-6985" y="91440"/>
            <a:ext cx="4884420" cy="6979920"/>
          </a:xfrm>
          <a:prstGeom prst="rect">
            <a:avLst/>
          </a:prstGeom>
        </p:spPr>
      </p:pic>
      <p:sp>
        <p:nvSpPr>
          <p:cNvPr id="12" name="标题 1"/>
          <p:cNvSpPr txBox="1"/>
          <p:nvPr/>
        </p:nvSpPr>
        <p:spPr>
          <a:xfrm>
            <a:off x="4335780" y="432435"/>
            <a:ext cx="5776595" cy="53467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eaLnBrk="0" hangingPunct="0">
              <a:defRPr/>
            </a:pPr>
            <a:r>
              <a:rPr lang="zh-CN" altLang="en-US" sz="4000" b="1" kern="0" spc="1000" dirty="0">
                <a:solidFill>
                  <a:srgbClr val="1D6788"/>
                </a:solidFill>
                <a:latin typeface="+mj-ea"/>
                <a:cs typeface="+mn-cs"/>
              </a:rPr>
              <a:t>未来的用途</a:t>
            </a:r>
            <a:r>
              <a:rPr lang="zh-CN" altLang="en-US" sz="2800" b="1" kern="0" spc="1000" dirty="0">
                <a:solidFill>
                  <a:srgbClr val="1D6788"/>
                </a:solidFill>
                <a:latin typeface="+mj-ea"/>
                <a:cs typeface="+mn-cs"/>
              </a:rPr>
              <a:t>：</a:t>
            </a:r>
            <a:endParaRPr lang="zh-CN" altLang="en-US" sz="2800" b="1" kern="0" spc="1000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cs typeface="+mn-cs"/>
            </a:endParaRPr>
          </a:p>
        </p:txBody>
      </p:sp>
      <p:cxnSp>
        <p:nvCxnSpPr>
          <p:cNvPr id="23" name="肘形连接符 3"/>
          <p:cNvCxnSpPr/>
          <p:nvPr/>
        </p:nvCxnSpPr>
        <p:spPr>
          <a:xfrm flipV="1">
            <a:off x="4456430" y="1288707"/>
            <a:ext cx="1101741" cy="1915287"/>
          </a:xfrm>
          <a:prstGeom prst="bentConnector3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肘形连接符 9"/>
          <p:cNvCxnSpPr/>
          <p:nvPr/>
        </p:nvCxnSpPr>
        <p:spPr>
          <a:xfrm>
            <a:off x="4456430" y="3203994"/>
            <a:ext cx="1101741" cy="1955165"/>
          </a:xfrm>
          <a:prstGeom prst="bentConnector3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 descr="20486651"/>
          <p:cNvPicPr>
            <a:picLocks noChangeAspect="1"/>
          </p:cNvPicPr>
          <p:nvPr/>
        </p:nvPicPr>
        <p:blipFill>
          <a:blip r:embed="rId2"/>
          <a:srcRect l="8966" t="49167" r="71387" b="-1806"/>
          <a:stretch>
            <a:fillRect/>
          </a:stretch>
        </p:blipFill>
        <p:spPr>
          <a:xfrm>
            <a:off x="742315" y="1517015"/>
            <a:ext cx="2529205" cy="3548380"/>
          </a:xfrm>
          <a:prstGeom prst="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6002020" y="1288415"/>
            <a:ext cx="515429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3200" b="1"/>
              <a:t>电动汽车丶电动自行车，</a:t>
            </a:r>
            <a:endParaRPr lang="zh-CN" altLang="en-US" sz="3200" b="1"/>
          </a:p>
          <a:p>
            <a:pPr algn="l"/>
            <a:r>
              <a:rPr lang="zh-CN" altLang="en-US" sz="3200" b="1"/>
              <a:t>机器人，</a:t>
            </a:r>
            <a:r>
              <a:rPr lang="zh-CN" altLang="en-US" sz="3200" b="1">
                <a:sym typeface="+mn-ea"/>
              </a:rPr>
              <a:t>电梯，发电设备</a:t>
            </a:r>
            <a:endParaRPr lang="zh-CN" altLang="en-US" sz="3200" b="1"/>
          </a:p>
          <a:p>
            <a:pPr algn="l"/>
            <a:endParaRPr lang="zh-CN" altLang="en-US" sz="3200" b="1"/>
          </a:p>
        </p:txBody>
      </p:sp>
      <p:cxnSp>
        <p:nvCxnSpPr>
          <p:cNvPr id="33" name="直接箭头连接符 32"/>
          <p:cNvCxnSpPr/>
          <p:nvPr/>
        </p:nvCxnSpPr>
        <p:spPr>
          <a:xfrm>
            <a:off x="3271520" y="3190875"/>
            <a:ext cx="2416175" cy="0"/>
          </a:xfrm>
          <a:prstGeom prst="straightConnector1">
            <a:avLst/>
          </a:prstGeom>
          <a:ln>
            <a:tailEnd type="arrow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40" name="文本框 39"/>
          <p:cNvSpPr txBox="1"/>
          <p:nvPr/>
        </p:nvSpPr>
        <p:spPr>
          <a:xfrm>
            <a:off x="5735320" y="2942590"/>
            <a:ext cx="5516245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3200" b="1">
                <a:sym typeface="+mn-ea"/>
              </a:rPr>
              <a:t>工厂电源丶家用电器电源</a:t>
            </a:r>
            <a:endParaRPr lang="zh-CN" altLang="en-US" sz="3200" b="1">
              <a:sym typeface="+mn-ea"/>
            </a:endParaRPr>
          </a:p>
          <a:p>
            <a:pPr algn="l"/>
            <a:r>
              <a:rPr lang="zh-CN" altLang="en-US" sz="3200" b="1">
                <a:sym typeface="+mn-ea"/>
              </a:rPr>
              <a:t>农用机械，照明，设备。</a:t>
            </a:r>
            <a:endParaRPr lang="zh-CN" altLang="en-US" sz="3200" b="1">
              <a:sym typeface="+mn-ea"/>
            </a:endParaRPr>
          </a:p>
          <a:p>
            <a:pPr algn="l"/>
            <a:endParaRPr lang="zh-CN" altLang="en-US" sz="3200" b="1"/>
          </a:p>
          <a:p>
            <a:pPr algn="l"/>
            <a:endParaRPr lang="zh-CN" altLang="en-US"/>
          </a:p>
          <a:p>
            <a:pPr algn="l"/>
            <a:endParaRPr lang="zh-CN" altLang="en-US"/>
          </a:p>
        </p:txBody>
      </p:sp>
      <p:sp>
        <p:nvSpPr>
          <p:cNvPr id="41" name="文本框 40"/>
          <p:cNvSpPr txBox="1"/>
          <p:nvPr/>
        </p:nvSpPr>
        <p:spPr>
          <a:xfrm>
            <a:off x="5925185" y="4421505"/>
            <a:ext cx="621093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3200" b="1">
                <a:sym typeface="+mn-ea"/>
              </a:rPr>
              <a:t>轮船电力，野外移动电源</a:t>
            </a:r>
            <a:endParaRPr lang="zh-CN" altLang="en-US" sz="3200" b="1">
              <a:sym typeface="+mn-ea"/>
            </a:endParaRPr>
          </a:p>
          <a:p>
            <a:pPr algn="l"/>
            <a:r>
              <a:rPr lang="zh-CN" altLang="en-US" sz="3200" b="1">
                <a:sym typeface="+mn-ea"/>
              </a:rPr>
              <a:t>或一切电力用电产品等等。</a:t>
            </a:r>
            <a:endParaRPr lang="zh-CN" altLang="en-US" sz="3200" b="1">
              <a:sym typeface="+mn-ea"/>
            </a:endParaRPr>
          </a:p>
        </p:txBody>
      </p:sp>
      <p:pic>
        <p:nvPicPr>
          <p:cNvPr id="43" name="图片 42" descr="20486651"/>
          <p:cNvPicPr>
            <a:picLocks noChangeAspect="1"/>
          </p:cNvPicPr>
          <p:nvPr/>
        </p:nvPicPr>
        <p:blipFill>
          <a:blip r:embed="rId2"/>
          <a:srcRect l="8966" t="49167" r="71387" b="-1806"/>
          <a:stretch>
            <a:fillRect/>
          </a:stretch>
        </p:blipFill>
        <p:spPr>
          <a:xfrm>
            <a:off x="938530" y="1517015"/>
            <a:ext cx="2529205" cy="4128135"/>
          </a:xfrm>
          <a:prstGeom prst="rect">
            <a:avLst/>
          </a:prstGeom>
        </p:spPr>
      </p:pic>
      <p:pic>
        <p:nvPicPr>
          <p:cNvPr id="37" name="图片 36" descr="32313538393030353b32313538383135353bb7a2b5e7bbfa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77085" y="2475865"/>
            <a:ext cx="819150" cy="877570"/>
          </a:xfrm>
          <a:prstGeom prst="rect">
            <a:avLst/>
          </a:prstGeom>
        </p:spPr>
      </p:pic>
      <p:pic>
        <p:nvPicPr>
          <p:cNvPr id="38" name="图片 37" descr="303b32313536363238323bb7a2b5e7cca8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4000" y="4374515"/>
            <a:ext cx="1009015" cy="1170305"/>
          </a:xfrm>
          <a:prstGeom prst="rect">
            <a:avLst/>
          </a:prstGeom>
        </p:spPr>
      </p:pic>
      <p:pic>
        <p:nvPicPr>
          <p:cNvPr id="44" name="图片 43" descr="32313538393030353b32313538383135353bb7a2b5e7bbfa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98135" y="1288415"/>
            <a:ext cx="527050" cy="527050"/>
          </a:xfrm>
          <a:prstGeom prst="rect">
            <a:avLst/>
          </a:prstGeom>
        </p:spPr>
      </p:pic>
      <p:pic>
        <p:nvPicPr>
          <p:cNvPr id="49" name="图片 48" descr="32313538393030353b32313538383135353bb7a2b5e7bbfa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77485" y="4632325"/>
            <a:ext cx="527050" cy="527050"/>
          </a:xfrm>
          <a:prstGeom prst="rect">
            <a:avLst/>
          </a:prstGeom>
        </p:spPr>
      </p:pic>
      <p:pic>
        <p:nvPicPr>
          <p:cNvPr id="50" name="图片 49" descr="32313538393030353b32313538383135353bb7a2b5e7bbfa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08270" y="3165475"/>
            <a:ext cx="527050" cy="52705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54000" y="432435"/>
            <a:ext cx="4500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2000" b="1">
                <a:solidFill>
                  <a:srgbClr val="FF0000"/>
                </a:solidFill>
              </a:rPr>
              <a:t>    </a:t>
            </a:r>
            <a:r>
              <a:rPr lang="zh-CN" altLang="en-US" sz="2000" b="1">
                <a:solidFill>
                  <a:srgbClr val="FF0000"/>
                </a:solidFill>
              </a:rPr>
              <a:t>永久续航的发电机，颠复了传统，</a:t>
            </a:r>
            <a:endParaRPr lang="zh-CN" altLang="en-US" sz="2000" b="1">
              <a:solidFill>
                <a:srgbClr val="FF0000"/>
              </a:solidFill>
            </a:endParaRPr>
          </a:p>
          <a:p>
            <a:pPr algn="l"/>
            <a:r>
              <a:rPr lang="zh-CN" altLang="en-US" sz="2000" b="1">
                <a:solidFill>
                  <a:srgbClr val="FF0000"/>
                </a:solidFill>
              </a:rPr>
              <a:t>改变了行业，改变了一种社会生活方式</a:t>
            </a:r>
            <a:endParaRPr lang="zh-CN" altLang="en-US" sz="20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"/>
          <p:cNvSpPr txBox="1"/>
          <p:nvPr/>
        </p:nvSpPr>
        <p:spPr>
          <a:xfrm>
            <a:off x="1118870" y="541655"/>
            <a:ext cx="3458845" cy="64262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eaLnBrk="0" hangingPunct="0">
              <a:defRPr/>
            </a:pPr>
            <a:r>
              <a:rPr lang="zh-CN" altLang="en-US" sz="4000" b="1" kern="0" spc="1000" dirty="0">
                <a:ln>
                  <a:noFill/>
                </a:ln>
                <a:solidFill>
                  <a:srgbClr val="1D6788"/>
                </a:solidFill>
                <a:latin typeface="+mj-ea"/>
                <a:cs typeface="+mn-cs"/>
              </a:rPr>
              <a:t>商业模式</a:t>
            </a:r>
            <a:endParaRPr lang="zh-CN" altLang="en-US" sz="4000" b="1" kern="0" spc="1000" dirty="0">
              <a:ln>
                <a:noFill/>
              </a:ln>
              <a:solidFill>
                <a:srgbClr val="1D6788"/>
              </a:solidFill>
              <a:latin typeface="+mj-ea"/>
              <a:cs typeface="+mn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70560" y="1184275"/>
            <a:ext cx="5975350" cy="4490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 sz="4400" b="1">
                <a:solidFill>
                  <a:schemeClr val="accent1">
                    <a:lumMod val="75000"/>
                  </a:schemeClr>
                </a:solidFill>
              </a:rPr>
              <a:t>1：gotoN模式</a:t>
            </a:r>
            <a:endParaRPr lang="zh-CN" altLang="en-US" sz="4400" b="1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ct val="130000"/>
              </a:lnSpc>
            </a:pPr>
            <a:r>
              <a:rPr lang="zh-CN" altLang="en-US" sz="4400" b="1">
                <a:solidFill>
                  <a:schemeClr val="accent1">
                    <a:lumMod val="75000"/>
                  </a:schemeClr>
                </a:solidFill>
              </a:rPr>
              <a:t>2：你看到的是产品吗？我们卖的不是产品，</a:t>
            </a:r>
            <a:endParaRPr lang="zh-CN" altLang="en-US" sz="4400" b="1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ct val="130000"/>
              </a:lnSpc>
            </a:pPr>
            <a:r>
              <a:rPr lang="zh-CN" altLang="en-US" sz="4400" b="1">
                <a:solidFill>
                  <a:schemeClr val="accent1">
                    <a:lumMod val="75000"/>
                  </a:schemeClr>
                </a:solidFill>
              </a:rPr>
              <a:t>我们卖的是伟大发明家</a:t>
            </a:r>
            <a:endParaRPr lang="zh-CN" altLang="en-US" sz="4400" b="1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ct val="130000"/>
              </a:lnSpc>
            </a:pPr>
            <a:r>
              <a:rPr lang="zh-CN" altLang="en-US" sz="4400" b="1">
                <a:solidFill>
                  <a:schemeClr val="accent1">
                    <a:lumMod val="75000"/>
                  </a:schemeClr>
                </a:solidFill>
              </a:rPr>
              <a:t>的文化，历史的见证。</a:t>
            </a:r>
            <a:endParaRPr lang="zh-CN" altLang="en-US" sz="4400" b="1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6" name="图片 35" descr="5540655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046595" y="1658620"/>
            <a:ext cx="4120515" cy="3919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63"/>
          <p:cNvSpPr/>
          <p:nvPr/>
        </p:nvSpPr>
        <p:spPr>
          <a:xfrm>
            <a:off x="7264400" y="2506980"/>
            <a:ext cx="4973955" cy="1291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spc="600" dirty="0">
                <a:solidFill>
                  <a:schemeClr val="accent2">
                    <a:lumMod val="50000"/>
                  </a:schemeClr>
                </a:solidFill>
                <a:latin typeface="+mj-ea"/>
                <a:ea typeface="+mj-ea"/>
              </a:rPr>
              <a:t>6</a:t>
            </a:r>
            <a:r>
              <a:rPr lang="zh-CN" altLang="en-US" sz="3200" b="1" spc="600" dirty="0">
                <a:solidFill>
                  <a:schemeClr val="accent2">
                    <a:lumMod val="50000"/>
                  </a:schemeClr>
                </a:solidFill>
                <a:latin typeface="+mj-ea"/>
                <a:ea typeface="+mj-ea"/>
              </a:rPr>
              <a:t>赚大数据流量的钱</a:t>
            </a:r>
            <a:endParaRPr lang="zh-CN" altLang="en-US" sz="2000" b="1" spc="600" dirty="0">
              <a:solidFill>
                <a:schemeClr val="accent2">
                  <a:lumMod val="75000"/>
                </a:schemeClr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endParaRPr lang="id-ID" sz="2000" b="1" spc="600" dirty="0">
              <a:solidFill>
                <a:schemeClr val="accent2">
                  <a:lumMod val="7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32" name="Rectangle 63"/>
          <p:cNvSpPr/>
          <p:nvPr/>
        </p:nvSpPr>
        <p:spPr>
          <a:xfrm>
            <a:off x="605790" y="1397000"/>
            <a:ext cx="6658610" cy="2214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800" b="1" spc="600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  <a:sym typeface="+mn-ea"/>
              </a:rPr>
              <a:t>1</a:t>
            </a:r>
            <a:r>
              <a:rPr lang="zh-CN" altLang="en-US" sz="2800" b="1" spc="600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  <a:sym typeface="+mn-ea"/>
              </a:rPr>
              <a:t>：</a:t>
            </a:r>
            <a:r>
              <a:rPr lang="zh-CN" altLang="en-US" sz="3200" b="1" spc="600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  <a:sym typeface="+mn-ea"/>
              </a:rPr>
              <a:t>赚值钱公司资本升值收益</a:t>
            </a:r>
            <a:endParaRPr lang="id-ID" sz="2000" b="1" spc="600" dirty="0">
              <a:solidFill>
                <a:schemeClr val="accent2">
                  <a:lumMod val="75000"/>
                </a:schemeClr>
              </a:solidFill>
              <a:latin typeface="+mj-ea"/>
              <a:ea typeface="+mj-ea"/>
            </a:endParaRPr>
          </a:p>
          <a:p>
            <a:pPr algn="r">
              <a:lnSpc>
                <a:spcPct val="150000"/>
              </a:lnSpc>
            </a:pPr>
            <a:endParaRPr lang="zh-CN" altLang="en-US" sz="2000" b="1" spc="600" dirty="0">
              <a:solidFill>
                <a:schemeClr val="accent1">
                  <a:lumMod val="75000"/>
                </a:schemeClr>
              </a:solidFill>
              <a:latin typeface="+mj-ea"/>
              <a:ea typeface="+mj-ea"/>
            </a:endParaRPr>
          </a:p>
          <a:p>
            <a:pPr algn="r">
              <a:lnSpc>
                <a:spcPct val="150000"/>
              </a:lnSpc>
            </a:pPr>
            <a:endParaRPr lang="zh-CN" altLang="en-US" sz="2000" b="1" spc="600" dirty="0">
              <a:solidFill>
                <a:schemeClr val="accent1">
                  <a:lumMod val="75000"/>
                </a:schemeClr>
              </a:solidFill>
              <a:latin typeface="+mj-ea"/>
              <a:ea typeface="+mj-ea"/>
            </a:endParaRPr>
          </a:p>
          <a:p>
            <a:pPr algn="r">
              <a:lnSpc>
                <a:spcPct val="150000"/>
              </a:lnSpc>
            </a:pPr>
            <a:endParaRPr lang="zh-CN" altLang="en-US" sz="2000" b="1" spc="600" dirty="0">
              <a:solidFill>
                <a:schemeClr val="accent1">
                  <a:lumMod val="7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667385" y="2645410"/>
            <a:ext cx="4803775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2800" b="1">
                <a:solidFill>
                  <a:schemeClr val="accent2">
                    <a:lumMod val="50000"/>
                  </a:schemeClr>
                </a:solidFill>
                <a:latin typeface="方正大黑体_GBK" panose="02010600010101010101" charset="-122"/>
                <a:ea typeface="方正大黑体_GBK" panose="02010600010101010101" charset="-122"/>
              </a:rPr>
              <a:t>2</a:t>
            </a:r>
            <a:r>
              <a:rPr lang="zh-CN" altLang="en-US" sz="2800" b="1">
                <a:solidFill>
                  <a:schemeClr val="accent2">
                    <a:lumMod val="50000"/>
                  </a:schemeClr>
                </a:solidFill>
                <a:latin typeface="方正大黑体_GBK" panose="02010600010101010101" charset="-122"/>
                <a:ea typeface="方正大黑体_GBK" panose="02010600010101010101" charset="-122"/>
              </a:rPr>
              <a:t>：</a:t>
            </a:r>
            <a:r>
              <a:rPr lang="zh-CN" altLang="en-US" sz="3200" b="1">
                <a:solidFill>
                  <a:schemeClr val="accent2">
                    <a:lumMod val="50000"/>
                  </a:schemeClr>
                </a:solidFill>
                <a:sym typeface="+mn-ea"/>
              </a:rPr>
              <a:t>品牌直营代理加盟费用</a:t>
            </a:r>
            <a:endParaRPr lang="zh-CN" altLang="en-US" sz="2800" b="1">
              <a:solidFill>
                <a:schemeClr val="accent2">
                  <a:lumMod val="50000"/>
                </a:schemeClr>
              </a:solidFill>
            </a:endParaRPr>
          </a:p>
          <a:p>
            <a:pPr algn="l"/>
            <a:endParaRPr lang="zh-CN" altLang="en-US" sz="2800" b="1">
              <a:solidFill>
                <a:schemeClr val="accent2">
                  <a:lumMod val="50000"/>
                </a:schemeClr>
              </a:solidFill>
              <a:latin typeface="方正大黑体_GBK" panose="02010600010101010101" charset="-122"/>
              <a:ea typeface="方正大黑体_GBK" panose="02010600010101010101" charset="-122"/>
            </a:endParaRPr>
          </a:p>
        </p:txBody>
      </p:sp>
      <p:pic>
        <p:nvPicPr>
          <p:cNvPr id="48" name="图片 47" descr="千库网_立体C4D金融上升箭头柱状图_元素编号1334767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65650" y="4403090"/>
            <a:ext cx="2226310" cy="2527300"/>
          </a:xfrm>
          <a:prstGeom prst="rect">
            <a:avLst/>
          </a:prstGeom>
        </p:spPr>
      </p:pic>
      <p:sp>
        <p:nvSpPr>
          <p:cNvPr id="12" name="标题 1"/>
          <p:cNvSpPr txBox="1"/>
          <p:nvPr/>
        </p:nvSpPr>
        <p:spPr>
          <a:xfrm>
            <a:off x="2755900" y="622935"/>
            <a:ext cx="3458845" cy="53467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eaLnBrk="0" hangingPunct="0">
              <a:defRPr/>
            </a:pPr>
            <a:r>
              <a:rPr lang="zh-CN" altLang="en-US" sz="4000" b="1" kern="0" spc="10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ea"/>
                <a:cs typeface="+mn-cs"/>
              </a:rPr>
              <a:t>八大收益：</a:t>
            </a:r>
            <a:endParaRPr lang="zh-CN" altLang="en-US" sz="4000" b="1" kern="0" spc="100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ea"/>
              <a:cs typeface="+mn-cs"/>
            </a:endParaRPr>
          </a:p>
        </p:txBody>
      </p:sp>
      <p:cxnSp>
        <p:nvCxnSpPr>
          <p:cNvPr id="24" name="直接连接符 23"/>
          <p:cNvCxnSpPr/>
          <p:nvPr/>
        </p:nvCxnSpPr>
        <p:spPr>
          <a:xfrm flipV="1">
            <a:off x="1549400" y="3357880"/>
            <a:ext cx="4378960" cy="6985"/>
          </a:xfrm>
          <a:prstGeom prst="line">
            <a:avLst/>
          </a:prstGeom>
          <a:ln w="3175" cap="rnd">
            <a:solidFill>
              <a:schemeClr val="tx2">
                <a:lumMod val="40000"/>
                <a:lumOff val="60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 flipV="1">
            <a:off x="1570990" y="4500880"/>
            <a:ext cx="3566795" cy="9525"/>
          </a:xfrm>
          <a:prstGeom prst="line">
            <a:avLst/>
          </a:prstGeom>
          <a:ln w="3175" cap="rnd">
            <a:solidFill>
              <a:schemeClr val="tx2">
                <a:lumMod val="40000"/>
                <a:lumOff val="60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63"/>
          <p:cNvSpPr/>
          <p:nvPr/>
        </p:nvSpPr>
        <p:spPr>
          <a:xfrm>
            <a:off x="7306310" y="3504565"/>
            <a:ext cx="4932045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spc="6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7</a:t>
            </a:r>
            <a:r>
              <a:rPr lang="zh-CN" altLang="en-US" sz="2800" b="1" spc="6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：</a:t>
            </a:r>
            <a:r>
              <a:rPr lang="zh-CN" altLang="en-US" sz="3200" b="1" spc="6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赚独立芯片的钱</a:t>
            </a:r>
            <a:endParaRPr lang="zh-CN" altLang="en-US" sz="3200" b="1" spc="600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34" name="Rectangle 63"/>
          <p:cNvSpPr/>
          <p:nvPr/>
        </p:nvSpPr>
        <p:spPr>
          <a:xfrm>
            <a:off x="605790" y="3611880"/>
            <a:ext cx="4731385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800" b="1" spc="600" dirty="0">
                <a:solidFill>
                  <a:schemeClr val="accent2">
                    <a:lumMod val="50000"/>
                  </a:schemeClr>
                </a:solidFill>
                <a:latin typeface="+mj-ea"/>
                <a:ea typeface="+mj-ea"/>
              </a:rPr>
              <a:t>3</a:t>
            </a:r>
            <a:r>
              <a:rPr lang="zh-CN" altLang="en-US" sz="2800" b="1" spc="600" dirty="0">
                <a:solidFill>
                  <a:schemeClr val="accent2">
                    <a:lumMod val="50000"/>
                  </a:schemeClr>
                </a:solidFill>
                <a:latin typeface="+mj-ea"/>
                <a:ea typeface="+mj-ea"/>
              </a:rPr>
              <a:t>：</a:t>
            </a:r>
            <a:r>
              <a:rPr lang="zh-CN" altLang="en-US" sz="3200" b="1" spc="600" dirty="0">
                <a:solidFill>
                  <a:schemeClr val="accent2">
                    <a:lumMod val="50000"/>
                  </a:schemeClr>
                </a:solidFill>
                <a:latin typeface="+mj-ea"/>
                <a:ea typeface="+mj-ea"/>
              </a:rPr>
              <a:t>赚合作股份收益</a:t>
            </a:r>
            <a:endParaRPr lang="zh-CN" altLang="en-US" sz="3200" b="1" spc="600" dirty="0">
              <a:solidFill>
                <a:schemeClr val="accent2">
                  <a:lumMod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67385" y="5033010"/>
            <a:ext cx="5143500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l"/>
            <a:r>
              <a:rPr lang="en-US" altLang="zh-CN" sz="2800">
                <a:solidFill>
                  <a:schemeClr val="accent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方正大黑体_GBK" panose="02010600010101010101" charset="-122"/>
                <a:ea typeface="方正大黑体_GBK" panose="02010600010101010101" charset="-122"/>
              </a:rPr>
              <a:t>4</a:t>
            </a:r>
            <a:r>
              <a:rPr lang="zh-CN" altLang="en-US" sz="2800">
                <a:solidFill>
                  <a:schemeClr val="accent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方正大黑体_GBK" panose="02010600010101010101" charset="-122"/>
                <a:ea typeface="方正大黑体_GBK" panose="02010600010101010101" charset="-122"/>
              </a:rPr>
              <a:t>：</a:t>
            </a:r>
            <a:r>
              <a:rPr lang="zh-CN" altLang="en-US" sz="3200" b="1" spc="600" dirty="0">
                <a:solidFill>
                  <a:schemeClr val="accent2">
                    <a:lumMod val="50000"/>
                  </a:schemeClr>
                </a:solidFill>
                <a:latin typeface="+mj-ea"/>
                <a:ea typeface="+mj-ea"/>
                <a:sym typeface="+mn-ea"/>
              </a:rPr>
              <a:t>赚专利授权的收益</a:t>
            </a:r>
            <a:endParaRPr lang="zh-CN" altLang="en-US" sz="3200">
              <a:solidFill>
                <a:schemeClr val="accent2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方正大黑体_GBK" panose="02010600010101010101" charset="-122"/>
              <a:ea typeface="方正大黑体_GBK" panose="02010600010101010101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 flipV="1">
            <a:off x="1832610" y="5824855"/>
            <a:ext cx="3638550" cy="22860"/>
          </a:xfrm>
          <a:prstGeom prst="line">
            <a:avLst/>
          </a:prstGeom>
          <a:ln w="3175" cap="rnd">
            <a:solidFill>
              <a:schemeClr val="tx2">
                <a:lumMod val="40000"/>
                <a:lumOff val="60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文本框 43"/>
          <p:cNvSpPr txBox="1"/>
          <p:nvPr/>
        </p:nvSpPr>
        <p:spPr>
          <a:xfrm>
            <a:off x="7320280" y="4746625"/>
            <a:ext cx="4161155" cy="15068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2800" b="1" spc="600" dirty="0">
                <a:solidFill>
                  <a:schemeClr val="accent2">
                    <a:lumMod val="50000"/>
                  </a:schemeClr>
                </a:solidFill>
                <a:latin typeface="+mj-ea"/>
                <a:ea typeface="+mj-ea"/>
                <a:sym typeface="+mn-ea"/>
              </a:rPr>
              <a:t>8</a:t>
            </a:r>
            <a:r>
              <a:rPr lang="zh-CN" altLang="en-US" sz="2800" b="1" spc="600" dirty="0">
                <a:solidFill>
                  <a:schemeClr val="accent2">
                    <a:lumMod val="50000"/>
                  </a:schemeClr>
                </a:solidFill>
                <a:latin typeface="+mj-ea"/>
                <a:ea typeface="+mj-ea"/>
                <a:sym typeface="+mn-ea"/>
              </a:rPr>
              <a:t>：</a:t>
            </a:r>
            <a:r>
              <a:rPr lang="zh-CN" altLang="en-US" sz="3200">
                <a:solidFill>
                  <a:schemeClr val="accent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方正大黑体_GBK" panose="02010600010101010101" charset="-122"/>
                <a:ea typeface="方正大黑体_GBK" panose="02010600010101010101" charset="-122"/>
                <a:sym typeface="+mn-ea"/>
              </a:rPr>
              <a:t>发明新电力的鼻祖</a:t>
            </a:r>
            <a:endParaRPr lang="zh-CN" altLang="en-US" sz="3200">
              <a:solidFill>
                <a:schemeClr val="accent2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方正大黑体_GBK" panose="02010600010101010101" charset="-122"/>
              <a:ea typeface="方正大黑体_GBK" panose="02010600010101010101" charset="-122"/>
            </a:endParaRPr>
          </a:p>
          <a:p>
            <a:pPr algn="l"/>
            <a:r>
              <a:rPr lang="en-US" altLang="zh-CN" sz="3200">
                <a:solidFill>
                  <a:schemeClr val="accent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方正大黑体_GBK" panose="02010600010101010101" charset="-122"/>
                <a:ea typeface="方正大黑体_GBK" panose="02010600010101010101" charset="-122"/>
                <a:sym typeface="+mn-ea"/>
              </a:rPr>
              <a:t>    </a:t>
            </a:r>
            <a:r>
              <a:rPr lang="zh-CN" altLang="en-US" sz="3200">
                <a:solidFill>
                  <a:schemeClr val="accent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方正大黑体_GBK" panose="02010600010101010101" charset="-122"/>
                <a:ea typeface="方正大黑体_GBK" panose="02010600010101010101" charset="-122"/>
                <a:sym typeface="+mn-ea"/>
              </a:rPr>
              <a:t>时间和文物的价值</a:t>
            </a:r>
            <a:endParaRPr lang="id-ID" sz="2800" b="1" spc="600" dirty="0">
              <a:solidFill>
                <a:schemeClr val="accent2">
                  <a:lumMod val="50000"/>
                </a:schemeClr>
              </a:solidFill>
              <a:latin typeface="+mj-ea"/>
              <a:ea typeface="+mj-ea"/>
            </a:endParaRPr>
          </a:p>
          <a:p>
            <a:endParaRPr lang="id-ID" altLang="en-US" sz="2800" b="1" spc="600" dirty="0">
              <a:solidFill>
                <a:schemeClr val="accent2">
                  <a:lumMod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7285355" y="1629410"/>
            <a:ext cx="41732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sz="3200" b="1">
                <a:solidFill>
                  <a:schemeClr val="accent2">
                    <a:lumMod val="50000"/>
                  </a:schemeClr>
                </a:solidFill>
              </a:rPr>
              <a:t>5</a:t>
            </a:r>
            <a:r>
              <a:rPr lang="zh-CN" altLang="en-US" sz="2800" b="1">
                <a:solidFill>
                  <a:schemeClr val="accent2">
                    <a:lumMod val="50000"/>
                  </a:schemeClr>
                </a:solidFill>
              </a:rPr>
              <a:t>：</a:t>
            </a:r>
            <a:r>
              <a:rPr lang="zh-CN" altLang="en-US" sz="3200">
                <a:solidFill>
                  <a:schemeClr val="accent2">
                    <a:lumMod val="50000"/>
                  </a:schemeClr>
                </a:solidFill>
                <a:latin typeface="方正大黑体_GBK" panose="02010600010101010101" charset="-122"/>
                <a:ea typeface="方正大黑体_GBK" panose="02010600010101010101" charset="-122"/>
                <a:sym typeface="+mn-ea"/>
              </a:rPr>
              <a:t>赚</a:t>
            </a:r>
            <a:r>
              <a:rPr lang="zh-CN" altLang="en-US" sz="3200" b="1">
                <a:solidFill>
                  <a:schemeClr val="accent2">
                    <a:lumMod val="50000"/>
                  </a:schemeClr>
                </a:solidFill>
                <a:latin typeface="方正大黑体_GBK" panose="02010600010101010101" charset="-122"/>
                <a:ea typeface="方正大黑体_GBK" panose="02010600010101010101" charset="-122"/>
                <a:sym typeface="+mn-ea"/>
              </a:rPr>
              <a:t>产品的经营收益</a:t>
            </a:r>
            <a:endParaRPr lang="zh-CN" altLang="en-US" sz="3200" b="1">
              <a:solidFill>
                <a:schemeClr val="accent2">
                  <a:lumMod val="50000"/>
                </a:schemeClr>
              </a:solidFill>
              <a:latin typeface="方正大黑体_GBK" panose="02010600010101010101" charset="-122"/>
              <a:ea typeface="方正大黑体_GBK" panose="02010600010101010101" charset="-122"/>
              <a:sym typeface="+mn-ea"/>
            </a:endParaRPr>
          </a:p>
        </p:txBody>
      </p:sp>
      <p:cxnSp>
        <p:nvCxnSpPr>
          <p:cNvPr id="53" name="直接连接符 52"/>
          <p:cNvCxnSpPr/>
          <p:nvPr/>
        </p:nvCxnSpPr>
        <p:spPr>
          <a:xfrm>
            <a:off x="7811770" y="2246630"/>
            <a:ext cx="3369310" cy="6350"/>
          </a:xfrm>
          <a:prstGeom prst="line">
            <a:avLst/>
          </a:prstGeom>
          <a:ln w="3175" cap="rnd">
            <a:solidFill>
              <a:schemeClr val="tx2">
                <a:lumMod val="40000"/>
                <a:lumOff val="60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连接符 53"/>
          <p:cNvCxnSpPr/>
          <p:nvPr/>
        </p:nvCxnSpPr>
        <p:spPr>
          <a:xfrm>
            <a:off x="1614170" y="2294255"/>
            <a:ext cx="5552440" cy="25400"/>
          </a:xfrm>
          <a:prstGeom prst="line">
            <a:avLst/>
          </a:prstGeom>
          <a:ln w="3175" cap="rnd">
            <a:solidFill>
              <a:schemeClr val="tx2">
                <a:lumMod val="40000"/>
                <a:lumOff val="60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连接符 54"/>
          <p:cNvCxnSpPr/>
          <p:nvPr/>
        </p:nvCxnSpPr>
        <p:spPr>
          <a:xfrm>
            <a:off x="7715885" y="3392805"/>
            <a:ext cx="3369310" cy="6350"/>
          </a:xfrm>
          <a:prstGeom prst="line">
            <a:avLst/>
          </a:prstGeom>
          <a:ln w="3175" cap="rnd">
            <a:solidFill>
              <a:schemeClr val="tx2">
                <a:lumMod val="40000"/>
                <a:lumOff val="60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连接符 55"/>
          <p:cNvCxnSpPr/>
          <p:nvPr/>
        </p:nvCxnSpPr>
        <p:spPr>
          <a:xfrm>
            <a:off x="7811770" y="4439285"/>
            <a:ext cx="3369310" cy="6350"/>
          </a:xfrm>
          <a:prstGeom prst="line">
            <a:avLst/>
          </a:prstGeom>
          <a:ln w="3175" cap="rnd">
            <a:solidFill>
              <a:schemeClr val="tx2">
                <a:lumMod val="40000"/>
                <a:lumOff val="60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接连接符 56"/>
          <p:cNvCxnSpPr/>
          <p:nvPr/>
        </p:nvCxnSpPr>
        <p:spPr>
          <a:xfrm>
            <a:off x="7687310" y="5812790"/>
            <a:ext cx="3369310" cy="6350"/>
          </a:xfrm>
          <a:prstGeom prst="line">
            <a:avLst/>
          </a:prstGeom>
          <a:ln w="3175" cap="rnd">
            <a:solidFill>
              <a:schemeClr val="tx2">
                <a:lumMod val="40000"/>
                <a:lumOff val="60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  <p:bldP spid="32" grpId="0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 37"/>
          <p:cNvSpPr/>
          <p:nvPr/>
        </p:nvSpPr>
        <p:spPr>
          <a:xfrm>
            <a:off x="1096010" y="4299585"/>
            <a:ext cx="4218305" cy="1758315"/>
          </a:xfrm>
          <a:prstGeom prst="rect">
            <a:avLst/>
          </a:prstGeom>
          <a:solidFill>
            <a:schemeClr val="bg2">
              <a:lumMod val="90000"/>
            </a:schemeClr>
          </a:solidFill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9" name="Rectangle 63"/>
          <p:cNvSpPr/>
          <p:nvPr/>
        </p:nvSpPr>
        <p:spPr>
          <a:xfrm>
            <a:off x="1189990" y="4488815"/>
            <a:ext cx="4124325" cy="14763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spc="6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公司拥有10多项专利专利而后又申报了153个国家的发明专利国际PC丅。</a:t>
            </a:r>
            <a:endParaRPr lang="zh-CN" altLang="en-US" sz="2000" b="1" spc="600" dirty="0">
              <a:solidFill>
                <a:schemeClr val="accent2">
                  <a:lumMod val="7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9" name="ísḷîḑe"/>
          <p:cNvSpPr/>
          <p:nvPr/>
        </p:nvSpPr>
        <p:spPr bwMode="auto">
          <a:xfrm>
            <a:off x="6341141" y="3496604"/>
            <a:ext cx="354612" cy="341144"/>
          </a:xfrm>
          <a:custGeom>
            <a:avLst/>
            <a:gdLst>
              <a:gd name="connsiteX0" fmla="*/ 195114 w 608814"/>
              <a:gd name="connsiteY0" fmla="*/ 351627 h 585693"/>
              <a:gd name="connsiteX1" fmla="*/ 258290 w 608814"/>
              <a:gd name="connsiteY1" fmla="*/ 351627 h 585693"/>
              <a:gd name="connsiteX2" fmla="*/ 282731 w 608814"/>
              <a:gd name="connsiteY2" fmla="*/ 376018 h 585693"/>
              <a:gd name="connsiteX3" fmla="*/ 282731 w 608814"/>
              <a:gd name="connsiteY3" fmla="*/ 561210 h 585693"/>
              <a:gd name="connsiteX4" fmla="*/ 258290 w 608814"/>
              <a:gd name="connsiteY4" fmla="*/ 585693 h 585693"/>
              <a:gd name="connsiteX5" fmla="*/ 195114 w 608814"/>
              <a:gd name="connsiteY5" fmla="*/ 585693 h 585693"/>
              <a:gd name="connsiteX6" fmla="*/ 170673 w 608814"/>
              <a:gd name="connsiteY6" fmla="*/ 561210 h 585693"/>
              <a:gd name="connsiteX7" fmla="*/ 170673 w 608814"/>
              <a:gd name="connsiteY7" fmla="*/ 376018 h 585693"/>
              <a:gd name="connsiteX8" fmla="*/ 195114 w 608814"/>
              <a:gd name="connsiteY8" fmla="*/ 351627 h 585693"/>
              <a:gd name="connsiteX9" fmla="*/ 358100 w 608814"/>
              <a:gd name="connsiteY9" fmla="*/ 249872 h 585693"/>
              <a:gd name="connsiteX10" fmla="*/ 421316 w 608814"/>
              <a:gd name="connsiteY10" fmla="*/ 249872 h 585693"/>
              <a:gd name="connsiteX11" fmla="*/ 445737 w 608814"/>
              <a:gd name="connsiteY11" fmla="*/ 274267 h 585693"/>
              <a:gd name="connsiteX12" fmla="*/ 445737 w 608814"/>
              <a:gd name="connsiteY12" fmla="*/ 561206 h 585693"/>
              <a:gd name="connsiteX13" fmla="*/ 421316 w 608814"/>
              <a:gd name="connsiteY13" fmla="*/ 585693 h 585693"/>
              <a:gd name="connsiteX14" fmla="*/ 358100 w 608814"/>
              <a:gd name="connsiteY14" fmla="*/ 585693 h 585693"/>
              <a:gd name="connsiteX15" fmla="*/ 333679 w 608814"/>
              <a:gd name="connsiteY15" fmla="*/ 561206 h 585693"/>
              <a:gd name="connsiteX16" fmla="*/ 333679 w 608814"/>
              <a:gd name="connsiteY16" fmla="*/ 274267 h 585693"/>
              <a:gd name="connsiteX17" fmla="*/ 358100 w 608814"/>
              <a:gd name="connsiteY17" fmla="*/ 249872 h 585693"/>
              <a:gd name="connsiteX18" fmla="*/ 140260 w 608814"/>
              <a:gd name="connsiteY18" fmla="*/ 224680 h 585693"/>
              <a:gd name="connsiteX19" fmla="*/ 191844 w 608814"/>
              <a:gd name="connsiteY19" fmla="*/ 276122 h 585693"/>
              <a:gd name="connsiteX20" fmla="*/ 140260 w 608814"/>
              <a:gd name="connsiteY20" fmla="*/ 327564 h 585693"/>
              <a:gd name="connsiteX21" fmla="*/ 88676 w 608814"/>
              <a:gd name="connsiteY21" fmla="*/ 276122 h 585693"/>
              <a:gd name="connsiteX22" fmla="*/ 140260 w 608814"/>
              <a:gd name="connsiteY22" fmla="*/ 224680 h 585693"/>
              <a:gd name="connsiteX23" fmla="*/ 521177 w 608814"/>
              <a:gd name="connsiteY23" fmla="*/ 148117 h 585693"/>
              <a:gd name="connsiteX24" fmla="*/ 584301 w 608814"/>
              <a:gd name="connsiteY24" fmla="*/ 148117 h 585693"/>
              <a:gd name="connsiteX25" fmla="*/ 608814 w 608814"/>
              <a:gd name="connsiteY25" fmla="*/ 172601 h 585693"/>
              <a:gd name="connsiteX26" fmla="*/ 608814 w 608814"/>
              <a:gd name="connsiteY26" fmla="*/ 561209 h 585693"/>
              <a:gd name="connsiteX27" fmla="*/ 584301 w 608814"/>
              <a:gd name="connsiteY27" fmla="*/ 585693 h 585693"/>
              <a:gd name="connsiteX28" fmla="*/ 521177 w 608814"/>
              <a:gd name="connsiteY28" fmla="*/ 585693 h 585693"/>
              <a:gd name="connsiteX29" fmla="*/ 496756 w 608814"/>
              <a:gd name="connsiteY29" fmla="*/ 561209 h 585693"/>
              <a:gd name="connsiteX30" fmla="*/ 496756 w 608814"/>
              <a:gd name="connsiteY30" fmla="*/ 172601 h 585693"/>
              <a:gd name="connsiteX31" fmla="*/ 521177 w 608814"/>
              <a:gd name="connsiteY31" fmla="*/ 148117 h 585693"/>
              <a:gd name="connsiteX32" fmla="*/ 116229 w 608814"/>
              <a:gd name="connsiteY32" fmla="*/ 131322 h 585693"/>
              <a:gd name="connsiteX33" fmla="*/ 164246 w 608814"/>
              <a:gd name="connsiteY33" fmla="*/ 131322 h 585693"/>
              <a:gd name="connsiteX34" fmla="*/ 184061 w 608814"/>
              <a:gd name="connsiteY34" fmla="*/ 151113 h 585693"/>
              <a:gd name="connsiteX35" fmla="*/ 184061 w 608814"/>
              <a:gd name="connsiteY35" fmla="*/ 171457 h 585693"/>
              <a:gd name="connsiteX36" fmla="*/ 208669 w 608814"/>
              <a:gd name="connsiteY36" fmla="*/ 186094 h 585693"/>
              <a:gd name="connsiteX37" fmla="*/ 226641 w 608814"/>
              <a:gd name="connsiteY37" fmla="*/ 175692 h 585693"/>
              <a:gd name="connsiteX38" fmla="*/ 253737 w 608814"/>
              <a:gd name="connsiteY38" fmla="*/ 182964 h 585693"/>
              <a:gd name="connsiteX39" fmla="*/ 277792 w 608814"/>
              <a:gd name="connsiteY39" fmla="*/ 224572 h 585693"/>
              <a:gd name="connsiteX40" fmla="*/ 279727 w 608814"/>
              <a:gd name="connsiteY40" fmla="*/ 239577 h 585693"/>
              <a:gd name="connsiteX41" fmla="*/ 270511 w 608814"/>
              <a:gd name="connsiteY41" fmla="*/ 251544 h 585693"/>
              <a:gd name="connsiteX42" fmla="*/ 252355 w 608814"/>
              <a:gd name="connsiteY42" fmla="*/ 262038 h 585693"/>
              <a:gd name="connsiteX43" fmla="*/ 253829 w 608814"/>
              <a:gd name="connsiteY43" fmla="*/ 276122 h 585693"/>
              <a:gd name="connsiteX44" fmla="*/ 252355 w 608814"/>
              <a:gd name="connsiteY44" fmla="*/ 290206 h 585693"/>
              <a:gd name="connsiteX45" fmla="*/ 270511 w 608814"/>
              <a:gd name="connsiteY45" fmla="*/ 300700 h 585693"/>
              <a:gd name="connsiteX46" fmla="*/ 278714 w 608814"/>
              <a:gd name="connsiteY46" fmla="*/ 325094 h 585693"/>
              <a:gd name="connsiteX47" fmla="*/ 258253 w 608814"/>
              <a:gd name="connsiteY47" fmla="*/ 321136 h 585693"/>
              <a:gd name="connsiteX48" fmla="*/ 195858 w 608814"/>
              <a:gd name="connsiteY48" fmla="*/ 321136 h 585693"/>
              <a:gd name="connsiteX49" fmla="*/ 212171 w 608814"/>
              <a:gd name="connsiteY49" fmla="*/ 276122 h 585693"/>
              <a:gd name="connsiteX50" fmla="*/ 140191 w 608814"/>
              <a:gd name="connsiteY50" fmla="*/ 204320 h 585693"/>
              <a:gd name="connsiteX51" fmla="*/ 68304 w 608814"/>
              <a:gd name="connsiteY51" fmla="*/ 276122 h 585693"/>
              <a:gd name="connsiteX52" fmla="*/ 140191 w 608814"/>
              <a:gd name="connsiteY52" fmla="*/ 348016 h 585693"/>
              <a:gd name="connsiteX53" fmla="*/ 148486 w 608814"/>
              <a:gd name="connsiteY53" fmla="*/ 347095 h 585693"/>
              <a:gd name="connsiteX54" fmla="*/ 140099 w 608814"/>
              <a:gd name="connsiteY54" fmla="*/ 376000 h 585693"/>
              <a:gd name="connsiteX55" fmla="*/ 140099 w 608814"/>
              <a:gd name="connsiteY55" fmla="*/ 420922 h 585693"/>
              <a:gd name="connsiteX56" fmla="*/ 116229 w 608814"/>
              <a:gd name="connsiteY56" fmla="*/ 420922 h 585693"/>
              <a:gd name="connsiteX57" fmla="*/ 96413 w 608814"/>
              <a:gd name="connsiteY57" fmla="*/ 401131 h 585693"/>
              <a:gd name="connsiteX58" fmla="*/ 96413 w 608814"/>
              <a:gd name="connsiteY58" fmla="*/ 380787 h 585693"/>
              <a:gd name="connsiteX59" fmla="*/ 71806 w 608814"/>
              <a:gd name="connsiteY59" fmla="*/ 366150 h 585693"/>
              <a:gd name="connsiteX60" fmla="*/ 53742 w 608814"/>
              <a:gd name="connsiteY60" fmla="*/ 376552 h 585693"/>
              <a:gd name="connsiteX61" fmla="*/ 38719 w 608814"/>
              <a:gd name="connsiteY61" fmla="*/ 378577 h 585693"/>
              <a:gd name="connsiteX62" fmla="*/ 26738 w 608814"/>
              <a:gd name="connsiteY62" fmla="*/ 369372 h 585693"/>
              <a:gd name="connsiteX63" fmla="*/ 2683 w 608814"/>
              <a:gd name="connsiteY63" fmla="*/ 327764 h 585693"/>
              <a:gd name="connsiteX64" fmla="*/ 9872 w 608814"/>
              <a:gd name="connsiteY64" fmla="*/ 300700 h 585693"/>
              <a:gd name="connsiteX65" fmla="*/ 28120 w 608814"/>
              <a:gd name="connsiteY65" fmla="*/ 290206 h 585693"/>
              <a:gd name="connsiteX66" fmla="*/ 26645 w 608814"/>
              <a:gd name="connsiteY66" fmla="*/ 276122 h 585693"/>
              <a:gd name="connsiteX67" fmla="*/ 28120 w 608814"/>
              <a:gd name="connsiteY67" fmla="*/ 262038 h 585693"/>
              <a:gd name="connsiteX68" fmla="*/ 9872 w 608814"/>
              <a:gd name="connsiteY68" fmla="*/ 251544 h 585693"/>
              <a:gd name="connsiteX69" fmla="*/ 2683 w 608814"/>
              <a:gd name="connsiteY69" fmla="*/ 224572 h 585693"/>
              <a:gd name="connsiteX70" fmla="*/ 26738 w 608814"/>
              <a:gd name="connsiteY70" fmla="*/ 182964 h 585693"/>
              <a:gd name="connsiteX71" fmla="*/ 38719 w 608814"/>
              <a:gd name="connsiteY71" fmla="*/ 173759 h 585693"/>
              <a:gd name="connsiteX72" fmla="*/ 53742 w 608814"/>
              <a:gd name="connsiteY72" fmla="*/ 175692 h 585693"/>
              <a:gd name="connsiteX73" fmla="*/ 71806 w 608814"/>
              <a:gd name="connsiteY73" fmla="*/ 186094 h 585693"/>
              <a:gd name="connsiteX74" fmla="*/ 96413 w 608814"/>
              <a:gd name="connsiteY74" fmla="*/ 171457 h 585693"/>
              <a:gd name="connsiteX75" fmla="*/ 96413 w 608814"/>
              <a:gd name="connsiteY75" fmla="*/ 151113 h 585693"/>
              <a:gd name="connsiteX76" fmla="*/ 116229 w 608814"/>
              <a:gd name="connsiteY76" fmla="*/ 131322 h 585693"/>
              <a:gd name="connsiteX77" fmla="*/ 445756 w 608814"/>
              <a:gd name="connsiteY77" fmla="*/ 83476 h 585693"/>
              <a:gd name="connsiteX78" fmla="*/ 414140 w 608814"/>
              <a:gd name="connsiteY78" fmla="*/ 115044 h 585693"/>
              <a:gd name="connsiteX79" fmla="*/ 445756 w 608814"/>
              <a:gd name="connsiteY79" fmla="*/ 146520 h 585693"/>
              <a:gd name="connsiteX80" fmla="*/ 477371 w 608814"/>
              <a:gd name="connsiteY80" fmla="*/ 115044 h 585693"/>
              <a:gd name="connsiteX81" fmla="*/ 445756 w 608814"/>
              <a:gd name="connsiteY81" fmla="*/ 83476 h 585693"/>
              <a:gd name="connsiteX82" fmla="*/ 426676 w 608814"/>
              <a:gd name="connsiteY82" fmla="*/ 0 h 585693"/>
              <a:gd name="connsiteX83" fmla="*/ 464835 w 608814"/>
              <a:gd name="connsiteY83" fmla="*/ 0 h 585693"/>
              <a:gd name="connsiteX84" fmla="*/ 480597 w 608814"/>
              <a:gd name="connsiteY84" fmla="*/ 15738 h 585693"/>
              <a:gd name="connsiteX85" fmla="*/ 480597 w 608814"/>
              <a:gd name="connsiteY85" fmla="*/ 31936 h 585693"/>
              <a:gd name="connsiteX86" fmla="*/ 500138 w 608814"/>
              <a:gd name="connsiteY86" fmla="*/ 43533 h 585693"/>
              <a:gd name="connsiteX87" fmla="*/ 514425 w 608814"/>
              <a:gd name="connsiteY87" fmla="*/ 35249 h 585693"/>
              <a:gd name="connsiteX88" fmla="*/ 535901 w 608814"/>
              <a:gd name="connsiteY88" fmla="*/ 40956 h 585693"/>
              <a:gd name="connsiteX89" fmla="*/ 554981 w 608814"/>
              <a:gd name="connsiteY89" fmla="*/ 73996 h 585693"/>
              <a:gd name="connsiteX90" fmla="*/ 556640 w 608814"/>
              <a:gd name="connsiteY90" fmla="*/ 85961 h 585693"/>
              <a:gd name="connsiteX91" fmla="*/ 549266 w 608814"/>
              <a:gd name="connsiteY91" fmla="*/ 95440 h 585693"/>
              <a:gd name="connsiteX92" fmla="*/ 534887 w 608814"/>
              <a:gd name="connsiteY92" fmla="*/ 103815 h 585693"/>
              <a:gd name="connsiteX93" fmla="*/ 535993 w 608814"/>
              <a:gd name="connsiteY93" fmla="*/ 115044 h 585693"/>
              <a:gd name="connsiteX94" fmla="*/ 535717 w 608814"/>
              <a:gd name="connsiteY94" fmla="*/ 117621 h 585693"/>
              <a:gd name="connsiteX95" fmla="*/ 521153 w 608814"/>
              <a:gd name="connsiteY95" fmla="*/ 117621 h 585693"/>
              <a:gd name="connsiteX96" fmla="*/ 466126 w 608814"/>
              <a:gd name="connsiteY96" fmla="*/ 172565 h 585693"/>
              <a:gd name="connsiteX97" fmla="*/ 466126 w 608814"/>
              <a:gd name="connsiteY97" fmla="*/ 229719 h 585693"/>
              <a:gd name="connsiteX98" fmla="*/ 466126 w 608814"/>
              <a:gd name="connsiteY98" fmla="*/ 242604 h 585693"/>
              <a:gd name="connsiteX99" fmla="*/ 453590 w 608814"/>
              <a:gd name="connsiteY99" fmla="*/ 229995 h 585693"/>
              <a:gd name="connsiteX100" fmla="*/ 421330 w 608814"/>
              <a:gd name="connsiteY100" fmla="*/ 219319 h 585693"/>
              <a:gd name="connsiteX101" fmla="*/ 411928 w 608814"/>
              <a:gd name="connsiteY101" fmla="*/ 219319 h 585693"/>
              <a:gd name="connsiteX102" fmla="*/ 410914 w 608814"/>
              <a:gd name="connsiteY102" fmla="*/ 214257 h 585693"/>
              <a:gd name="connsiteX103" fmla="*/ 410914 w 608814"/>
              <a:gd name="connsiteY103" fmla="*/ 198059 h 585693"/>
              <a:gd name="connsiteX104" fmla="*/ 391373 w 608814"/>
              <a:gd name="connsiteY104" fmla="*/ 186463 h 585693"/>
              <a:gd name="connsiteX105" fmla="*/ 377086 w 608814"/>
              <a:gd name="connsiteY105" fmla="*/ 194746 h 585693"/>
              <a:gd name="connsiteX106" fmla="*/ 365104 w 608814"/>
              <a:gd name="connsiteY106" fmla="*/ 196310 h 585693"/>
              <a:gd name="connsiteX107" fmla="*/ 355610 w 608814"/>
              <a:gd name="connsiteY107" fmla="*/ 189040 h 585693"/>
              <a:gd name="connsiteX108" fmla="*/ 336530 w 608814"/>
              <a:gd name="connsiteY108" fmla="*/ 155999 h 585693"/>
              <a:gd name="connsiteX109" fmla="*/ 342245 w 608814"/>
              <a:gd name="connsiteY109" fmla="*/ 134463 h 585693"/>
              <a:gd name="connsiteX110" fmla="*/ 356716 w 608814"/>
              <a:gd name="connsiteY110" fmla="*/ 126180 h 585693"/>
              <a:gd name="connsiteX111" fmla="*/ 355518 w 608814"/>
              <a:gd name="connsiteY111" fmla="*/ 115044 h 585693"/>
              <a:gd name="connsiteX112" fmla="*/ 356716 w 608814"/>
              <a:gd name="connsiteY112" fmla="*/ 103815 h 585693"/>
              <a:gd name="connsiteX113" fmla="*/ 342245 w 608814"/>
              <a:gd name="connsiteY113" fmla="*/ 95440 h 585693"/>
              <a:gd name="connsiteX114" fmla="*/ 336530 w 608814"/>
              <a:gd name="connsiteY114" fmla="*/ 73996 h 585693"/>
              <a:gd name="connsiteX115" fmla="*/ 355610 w 608814"/>
              <a:gd name="connsiteY115" fmla="*/ 40956 h 585693"/>
              <a:gd name="connsiteX116" fmla="*/ 365104 w 608814"/>
              <a:gd name="connsiteY116" fmla="*/ 33685 h 585693"/>
              <a:gd name="connsiteX117" fmla="*/ 377086 w 608814"/>
              <a:gd name="connsiteY117" fmla="*/ 35249 h 585693"/>
              <a:gd name="connsiteX118" fmla="*/ 391373 w 608814"/>
              <a:gd name="connsiteY118" fmla="*/ 43533 h 585693"/>
              <a:gd name="connsiteX119" fmla="*/ 410914 w 608814"/>
              <a:gd name="connsiteY119" fmla="*/ 31936 h 585693"/>
              <a:gd name="connsiteX120" fmla="*/ 410914 w 608814"/>
              <a:gd name="connsiteY120" fmla="*/ 15738 h 585693"/>
              <a:gd name="connsiteX121" fmla="*/ 426676 w 608814"/>
              <a:gd name="connsiteY121" fmla="*/ 0 h 585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</a:cxnLst>
            <a:rect l="l" t="t" r="r" b="b"/>
            <a:pathLst>
              <a:path w="608814" h="585693">
                <a:moveTo>
                  <a:pt x="195114" y="351627"/>
                </a:moveTo>
                <a:lnTo>
                  <a:pt x="258290" y="351627"/>
                </a:lnTo>
                <a:cubicBezTo>
                  <a:pt x="271848" y="351627"/>
                  <a:pt x="282731" y="362580"/>
                  <a:pt x="282731" y="376018"/>
                </a:cubicBezTo>
                <a:lnTo>
                  <a:pt x="282731" y="561210"/>
                </a:lnTo>
                <a:cubicBezTo>
                  <a:pt x="282731" y="574740"/>
                  <a:pt x="271848" y="585693"/>
                  <a:pt x="258290" y="585693"/>
                </a:cubicBezTo>
                <a:lnTo>
                  <a:pt x="195114" y="585693"/>
                </a:lnTo>
                <a:cubicBezTo>
                  <a:pt x="181556" y="585693"/>
                  <a:pt x="170673" y="574740"/>
                  <a:pt x="170673" y="561210"/>
                </a:cubicBezTo>
                <a:lnTo>
                  <a:pt x="170673" y="376018"/>
                </a:lnTo>
                <a:cubicBezTo>
                  <a:pt x="170673" y="362580"/>
                  <a:pt x="181556" y="351627"/>
                  <a:pt x="195114" y="351627"/>
                </a:cubicBezTo>
                <a:close/>
                <a:moveTo>
                  <a:pt x="358100" y="249872"/>
                </a:moveTo>
                <a:lnTo>
                  <a:pt x="421316" y="249872"/>
                </a:lnTo>
                <a:cubicBezTo>
                  <a:pt x="434771" y="249872"/>
                  <a:pt x="445737" y="260735"/>
                  <a:pt x="445737" y="274267"/>
                </a:cubicBezTo>
                <a:lnTo>
                  <a:pt x="445737" y="561206"/>
                </a:lnTo>
                <a:cubicBezTo>
                  <a:pt x="445737" y="574738"/>
                  <a:pt x="434771" y="585693"/>
                  <a:pt x="421316" y="585693"/>
                </a:cubicBezTo>
                <a:lnTo>
                  <a:pt x="358100" y="585693"/>
                </a:lnTo>
                <a:cubicBezTo>
                  <a:pt x="344645" y="585693"/>
                  <a:pt x="333679" y="574738"/>
                  <a:pt x="333679" y="561206"/>
                </a:cubicBezTo>
                <a:lnTo>
                  <a:pt x="333679" y="274267"/>
                </a:lnTo>
                <a:cubicBezTo>
                  <a:pt x="333679" y="260735"/>
                  <a:pt x="344645" y="249872"/>
                  <a:pt x="358100" y="249872"/>
                </a:cubicBezTo>
                <a:close/>
                <a:moveTo>
                  <a:pt x="140260" y="224680"/>
                </a:moveTo>
                <a:cubicBezTo>
                  <a:pt x="168749" y="224680"/>
                  <a:pt x="191844" y="247711"/>
                  <a:pt x="191844" y="276122"/>
                </a:cubicBezTo>
                <a:cubicBezTo>
                  <a:pt x="191844" y="304533"/>
                  <a:pt x="168749" y="327564"/>
                  <a:pt x="140260" y="327564"/>
                </a:cubicBezTo>
                <a:cubicBezTo>
                  <a:pt x="111771" y="327564"/>
                  <a:pt x="88676" y="304533"/>
                  <a:pt x="88676" y="276122"/>
                </a:cubicBezTo>
                <a:cubicBezTo>
                  <a:pt x="88676" y="247711"/>
                  <a:pt x="111771" y="224680"/>
                  <a:pt x="140260" y="224680"/>
                </a:cubicBezTo>
                <a:close/>
                <a:moveTo>
                  <a:pt x="521177" y="148117"/>
                </a:moveTo>
                <a:lnTo>
                  <a:pt x="584301" y="148117"/>
                </a:lnTo>
                <a:cubicBezTo>
                  <a:pt x="597848" y="148117"/>
                  <a:pt x="608814" y="159070"/>
                  <a:pt x="608814" y="172601"/>
                </a:cubicBezTo>
                <a:lnTo>
                  <a:pt x="608814" y="561209"/>
                </a:lnTo>
                <a:cubicBezTo>
                  <a:pt x="608814" y="574740"/>
                  <a:pt x="597848" y="585693"/>
                  <a:pt x="584301" y="585693"/>
                </a:cubicBezTo>
                <a:lnTo>
                  <a:pt x="521177" y="585693"/>
                </a:lnTo>
                <a:cubicBezTo>
                  <a:pt x="507722" y="585693"/>
                  <a:pt x="496756" y="574740"/>
                  <a:pt x="496756" y="561209"/>
                </a:cubicBezTo>
                <a:lnTo>
                  <a:pt x="496756" y="172601"/>
                </a:lnTo>
                <a:cubicBezTo>
                  <a:pt x="496756" y="159070"/>
                  <a:pt x="507722" y="148117"/>
                  <a:pt x="521177" y="148117"/>
                </a:cubicBezTo>
                <a:close/>
                <a:moveTo>
                  <a:pt x="116229" y="131322"/>
                </a:moveTo>
                <a:lnTo>
                  <a:pt x="164246" y="131322"/>
                </a:lnTo>
                <a:cubicBezTo>
                  <a:pt x="175214" y="131322"/>
                  <a:pt x="184061" y="140159"/>
                  <a:pt x="184061" y="151113"/>
                </a:cubicBezTo>
                <a:lnTo>
                  <a:pt x="184061" y="171457"/>
                </a:lnTo>
                <a:cubicBezTo>
                  <a:pt x="193001" y="175231"/>
                  <a:pt x="201019" y="180386"/>
                  <a:pt x="208669" y="186094"/>
                </a:cubicBezTo>
                <a:lnTo>
                  <a:pt x="226641" y="175692"/>
                </a:lnTo>
                <a:cubicBezTo>
                  <a:pt x="236134" y="170261"/>
                  <a:pt x="248300" y="173482"/>
                  <a:pt x="253737" y="182964"/>
                </a:cubicBezTo>
                <a:lnTo>
                  <a:pt x="277792" y="224572"/>
                </a:lnTo>
                <a:cubicBezTo>
                  <a:pt x="280465" y="229083"/>
                  <a:pt x="281110" y="234514"/>
                  <a:pt x="279727" y="239577"/>
                </a:cubicBezTo>
                <a:cubicBezTo>
                  <a:pt x="278437" y="244640"/>
                  <a:pt x="275119" y="248966"/>
                  <a:pt x="270511" y="251544"/>
                </a:cubicBezTo>
                <a:lnTo>
                  <a:pt x="252355" y="262038"/>
                </a:lnTo>
                <a:cubicBezTo>
                  <a:pt x="253000" y="266733"/>
                  <a:pt x="253829" y="271335"/>
                  <a:pt x="253829" y="276122"/>
                </a:cubicBezTo>
                <a:cubicBezTo>
                  <a:pt x="253829" y="281001"/>
                  <a:pt x="253000" y="285604"/>
                  <a:pt x="252355" y="290206"/>
                </a:cubicBezTo>
                <a:lnTo>
                  <a:pt x="270511" y="300700"/>
                </a:lnTo>
                <a:cubicBezTo>
                  <a:pt x="279174" y="305671"/>
                  <a:pt x="282308" y="316165"/>
                  <a:pt x="278714" y="325094"/>
                </a:cubicBezTo>
                <a:cubicBezTo>
                  <a:pt x="272354" y="322609"/>
                  <a:pt x="265442" y="321136"/>
                  <a:pt x="258253" y="321136"/>
                </a:cubicBezTo>
                <a:lnTo>
                  <a:pt x="195858" y="321136"/>
                </a:lnTo>
                <a:cubicBezTo>
                  <a:pt x="205904" y="308709"/>
                  <a:pt x="212171" y="293244"/>
                  <a:pt x="212171" y="276122"/>
                </a:cubicBezTo>
                <a:cubicBezTo>
                  <a:pt x="212171" y="236539"/>
                  <a:pt x="179914" y="204320"/>
                  <a:pt x="140191" y="204320"/>
                </a:cubicBezTo>
                <a:cubicBezTo>
                  <a:pt x="100561" y="204320"/>
                  <a:pt x="68304" y="236539"/>
                  <a:pt x="68304" y="276122"/>
                </a:cubicBezTo>
                <a:cubicBezTo>
                  <a:pt x="68304" y="315797"/>
                  <a:pt x="100561" y="348016"/>
                  <a:pt x="140191" y="348016"/>
                </a:cubicBezTo>
                <a:cubicBezTo>
                  <a:pt x="143048" y="348016"/>
                  <a:pt x="145721" y="347463"/>
                  <a:pt x="148486" y="347095"/>
                </a:cubicBezTo>
                <a:cubicBezTo>
                  <a:pt x="143233" y="355564"/>
                  <a:pt x="140099" y="365414"/>
                  <a:pt x="140099" y="376000"/>
                </a:cubicBezTo>
                <a:lnTo>
                  <a:pt x="140099" y="420922"/>
                </a:lnTo>
                <a:lnTo>
                  <a:pt x="116229" y="420922"/>
                </a:lnTo>
                <a:cubicBezTo>
                  <a:pt x="105261" y="420922"/>
                  <a:pt x="96413" y="412085"/>
                  <a:pt x="96413" y="401131"/>
                </a:cubicBezTo>
                <a:lnTo>
                  <a:pt x="96413" y="380787"/>
                </a:lnTo>
                <a:cubicBezTo>
                  <a:pt x="87474" y="377013"/>
                  <a:pt x="79455" y="371950"/>
                  <a:pt x="71806" y="366150"/>
                </a:cubicBezTo>
                <a:lnTo>
                  <a:pt x="53742" y="376552"/>
                </a:lnTo>
                <a:cubicBezTo>
                  <a:pt x="49226" y="379222"/>
                  <a:pt x="43788" y="379866"/>
                  <a:pt x="38719" y="378577"/>
                </a:cubicBezTo>
                <a:cubicBezTo>
                  <a:pt x="33650" y="377197"/>
                  <a:pt x="29318" y="373883"/>
                  <a:pt x="26738" y="369372"/>
                </a:cubicBezTo>
                <a:lnTo>
                  <a:pt x="2683" y="327764"/>
                </a:lnTo>
                <a:cubicBezTo>
                  <a:pt x="-2847" y="318282"/>
                  <a:pt x="471" y="306131"/>
                  <a:pt x="9872" y="300700"/>
                </a:cubicBezTo>
                <a:lnTo>
                  <a:pt x="28120" y="290206"/>
                </a:lnTo>
                <a:cubicBezTo>
                  <a:pt x="27475" y="285604"/>
                  <a:pt x="26645" y="281001"/>
                  <a:pt x="26645" y="276122"/>
                </a:cubicBezTo>
                <a:cubicBezTo>
                  <a:pt x="26645" y="271335"/>
                  <a:pt x="27475" y="266733"/>
                  <a:pt x="28120" y="262038"/>
                </a:cubicBezTo>
                <a:lnTo>
                  <a:pt x="9872" y="251544"/>
                </a:lnTo>
                <a:cubicBezTo>
                  <a:pt x="471" y="246113"/>
                  <a:pt x="-2847" y="233962"/>
                  <a:pt x="2683" y="224572"/>
                </a:cubicBezTo>
                <a:lnTo>
                  <a:pt x="26738" y="182964"/>
                </a:lnTo>
                <a:cubicBezTo>
                  <a:pt x="29318" y="178361"/>
                  <a:pt x="33650" y="175139"/>
                  <a:pt x="38719" y="173759"/>
                </a:cubicBezTo>
                <a:cubicBezTo>
                  <a:pt x="43788" y="172378"/>
                  <a:pt x="49226" y="173114"/>
                  <a:pt x="53742" y="175692"/>
                </a:cubicBezTo>
                <a:lnTo>
                  <a:pt x="71806" y="186094"/>
                </a:lnTo>
                <a:cubicBezTo>
                  <a:pt x="79455" y="180386"/>
                  <a:pt x="87474" y="175231"/>
                  <a:pt x="96413" y="171457"/>
                </a:cubicBezTo>
                <a:lnTo>
                  <a:pt x="96413" y="151113"/>
                </a:lnTo>
                <a:cubicBezTo>
                  <a:pt x="96413" y="140159"/>
                  <a:pt x="105261" y="131322"/>
                  <a:pt x="116229" y="131322"/>
                </a:cubicBezTo>
                <a:close/>
                <a:moveTo>
                  <a:pt x="445756" y="83476"/>
                </a:moveTo>
                <a:cubicBezTo>
                  <a:pt x="428335" y="83476"/>
                  <a:pt x="414140" y="97557"/>
                  <a:pt x="414140" y="115044"/>
                </a:cubicBezTo>
                <a:cubicBezTo>
                  <a:pt x="414140" y="132438"/>
                  <a:pt x="428335" y="146520"/>
                  <a:pt x="445756" y="146520"/>
                </a:cubicBezTo>
                <a:cubicBezTo>
                  <a:pt x="463176" y="146520"/>
                  <a:pt x="477371" y="132438"/>
                  <a:pt x="477371" y="115044"/>
                </a:cubicBezTo>
                <a:cubicBezTo>
                  <a:pt x="477371" y="97557"/>
                  <a:pt x="463176" y="83476"/>
                  <a:pt x="445756" y="83476"/>
                </a:cubicBezTo>
                <a:close/>
                <a:moveTo>
                  <a:pt x="426676" y="0"/>
                </a:moveTo>
                <a:lnTo>
                  <a:pt x="464835" y="0"/>
                </a:lnTo>
                <a:cubicBezTo>
                  <a:pt x="473500" y="0"/>
                  <a:pt x="480597" y="7087"/>
                  <a:pt x="480597" y="15738"/>
                </a:cubicBezTo>
                <a:lnTo>
                  <a:pt x="480597" y="31936"/>
                </a:lnTo>
                <a:cubicBezTo>
                  <a:pt x="487694" y="34881"/>
                  <a:pt x="494054" y="38931"/>
                  <a:pt x="500138" y="43533"/>
                </a:cubicBezTo>
                <a:lnTo>
                  <a:pt x="514425" y="35249"/>
                </a:lnTo>
                <a:cubicBezTo>
                  <a:pt x="521983" y="30924"/>
                  <a:pt x="531569" y="33501"/>
                  <a:pt x="535901" y="40956"/>
                </a:cubicBezTo>
                <a:lnTo>
                  <a:pt x="554981" y="73996"/>
                </a:lnTo>
                <a:cubicBezTo>
                  <a:pt x="557101" y="77585"/>
                  <a:pt x="557654" y="81911"/>
                  <a:pt x="556640" y="85961"/>
                </a:cubicBezTo>
                <a:cubicBezTo>
                  <a:pt x="555534" y="89918"/>
                  <a:pt x="552861" y="93415"/>
                  <a:pt x="549266" y="95440"/>
                </a:cubicBezTo>
                <a:lnTo>
                  <a:pt x="534887" y="103815"/>
                </a:lnTo>
                <a:cubicBezTo>
                  <a:pt x="535348" y="107497"/>
                  <a:pt x="535993" y="111178"/>
                  <a:pt x="535993" y="115044"/>
                </a:cubicBezTo>
                <a:cubicBezTo>
                  <a:pt x="535993" y="115872"/>
                  <a:pt x="535809" y="116700"/>
                  <a:pt x="535717" y="117621"/>
                </a:cubicBezTo>
                <a:lnTo>
                  <a:pt x="521153" y="117621"/>
                </a:lnTo>
                <a:cubicBezTo>
                  <a:pt x="490828" y="117621"/>
                  <a:pt x="466126" y="142286"/>
                  <a:pt x="466126" y="172565"/>
                </a:cubicBezTo>
                <a:lnTo>
                  <a:pt x="466126" y="229719"/>
                </a:lnTo>
                <a:lnTo>
                  <a:pt x="466126" y="242604"/>
                </a:lnTo>
                <a:cubicBezTo>
                  <a:pt x="462715" y="237726"/>
                  <a:pt x="458383" y="233493"/>
                  <a:pt x="453590" y="229995"/>
                </a:cubicBezTo>
                <a:cubicBezTo>
                  <a:pt x="444465" y="223369"/>
                  <a:pt x="433404" y="219319"/>
                  <a:pt x="421330" y="219319"/>
                </a:cubicBezTo>
                <a:lnTo>
                  <a:pt x="411928" y="219319"/>
                </a:lnTo>
                <a:cubicBezTo>
                  <a:pt x="411375" y="217755"/>
                  <a:pt x="410914" y="216098"/>
                  <a:pt x="410914" y="214257"/>
                </a:cubicBezTo>
                <a:lnTo>
                  <a:pt x="410914" y="198059"/>
                </a:lnTo>
                <a:cubicBezTo>
                  <a:pt x="403817" y="195114"/>
                  <a:pt x="397457" y="191064"/>
                  <a:pt x="391373" y="186463"/>
                </a:cubicBezTo>
                <a:lnTo>
                  <a:pt x="377086" y="194746"/>
                </a:lnTo>
                <a:cubicBezTo>
                  <a:pt x="373492" y="196863"/>
                  <a:pt x="369160" y="197415"/>
                  <a:pt x="365104" y="196310"/>
                </a:cubicBezTo>
                <a:cubicBezTo>
                  <a:pt x="361140" y="195206"/>
                  <a:pt x="357638" y="192629"/>
                  <a:pt x="355610" y="189040"/>
                </a:cubicBezTo>
                <a:lnTo>
                  <a:pt x="336530" y="155999"/>
                </a:lnTo>
                <a:cubicBezTo>
                  <a:pt x="332198" y="148452"/>
                  <a:pt x="334687" y="138881"/>
                  <a:pt x="342245" y="134463"/>
                </a:cubicBezTo>
                <a:lnTo>
                  <a:pt x="356716" y="126180"/>
                </a:lnTo>
                <a:cubicBezTo>
                  <a:pt x="356163" y="122498"/>
                  <a:pt x="355518" y="118817"/>
                  <a:pt x="355518" y="115044"/>
                </a:cubicBezTo>
                <a:cubicBezTo>
                  <a:pt x="355518" y="111178"/>
                  <a:pt x="356163" y="107497"/>
                  <a:pt x="356716" y="103815"/>
                </a:cubicBezTo>
                <a:lnTo>
                  <a:pt x="342245" y="95440"/>
                </a:lnTo>
                <a:cubicBezTo>
                  <a:pt x="334687" y="91115"/>
                  <a:pt x="332198" y="81543"/>
                  <a:pt x="336530" y="73996"/>
                </a:cubicBezTo>
                <a:lnTo>
                  <a:pt x="355610" y="40956"/>
                </a:lnTo>
                <a:cubicBezTo>
                  <a:pt x="357638" y="37366"/>
                  <a:pt x="361140" y="34789"/>
                  <a:pt x="365104" y="33685"/>
                </a:cubicBezTo>
                <a:cubicBezTo>
                  <a:pt x="369160" y="32580"/>
                  <a:pt x="373492" y="33133"/>
                  <a:pt x="377086" y="35249"/>
                </a:cubicBezTo>
                <a:lnTo>
                  <a:pt x="391373" y="43533"/>
                </a:lnTo>
                <a:cubicBezTo>
                  <a:pt x="397457" y="38931"/>
                  <a:pt x="403817" y="34881"/>
                  <a:pt x="410914" y="31936"/>
                </a:cubicBezTo>
                <a:lnTo>
                  <a:pt x="410914" y="15738"/>
                </a:lnTo>
                <a:cubicBezTo>
                  <a:pt x="410914" y="7087"/>
                  <a:pt x="418011" y="0"/>
                  <a:pt x="42667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rmAutofit fontScale="325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defTabSz="1828165">
              <a:lnSpc>
                <a:spcPct val="150000"/>
              </a:lnSpc>
            </a:pPr>
            <a:endParaRPr lang="en-GB" sz="3600" kern="0" dirty="0">
              <a:solidFill>
                <a:sysClr val="windowText" lastClr="000000"/>
              </a:solidFill>
            </a:endParaRPr>
          </a:p>
        </p:txBody>
      </p:sp>
      <p:sp>
        <p:nvSpPr>
          <p:cNvPr id="15" name="iṣ1iďe"/>
          <p:cNvSpPr/>
          <p:nvPr/>
        </p:nvSpPr>
        <p:spPr bwMode="auto">
          <a:xfrm>
            <a:off x="5799558" y="2935953"/>
            <a:ext cx="354612" cy="353948"/>
          </a:xfrm>
          <a:custGeom>
            <a:avLst/>
            <a:gdLst>
              <a:gd name="connsiteX0" fmla="*/ 290910 w 605702"/>
              <a:gd name="connsiteY0" fmla="*/ 156336 h 604568"/>
              <a:gd name="connsiteX1" fmla="*/ 335849 w 605702"/>
              <a:gd name="connsiteY1" fmla="*/ 164992 h 604568"/>
              <a:gd name="connsiteX2" fmla="*/ 288310 w 605702"/>
              <a:gd name="connsiteY2" fmla="*/ 212456 h 604568"/>
              <a:gd name="connsiteX3" fmla="*/ 203632 w 605702"/>
              <a:gd name="connsiteY3" fmla="*/ 244717 h 604568"/>
              <a:gd name="connsiteX4" fmla="*/ 203632 w 605702"/>
              <a:gd name="connsiteY4" fmla="*/ 401388 h 604568"/>
              <a:gd name="connsiteX5" fmla="*/ 360547 w 605702"/>
              <a:gd name="connsiteY5" fmla="*/ 401388 h 604568"/>
              <a:gd name="connsiteX6" fmla="*/ 392859 w 605702"/>
              <a:gd name="connsiteY6" fmla="*/ 316749 h 604568"/>
              <a:gd name="connsiteX7" fmla="*/ 440397 w 605702"/>
              <a:gd name="connsiteY7" fmla="*/ 269284 h 604568"/>
              <a:gd name="connsiteX8" fmla="*/ 400287 w 605702"/>
              <a:gd name="connsiteY8" fmla="*/ 441065 h 604568"/>
              <a:gd name="connsiteX9" fmla="*/ 163892 w 605702"/>
              <a:gd name="connsiteY9" fmla="*/ 441065 h 604568"/>
              <a:gd name="connsiteX10" fmla="*/ 163892 w 605702"/>
              <a:gd name="connsiteY10" fmla="*/ 205040 h 604568"/>
              <a:gd name="connsiteX11" fmla="*/ 290910 w 605702"/>
              <a:gd name="connsiteY11" fmla="*/ 156336 h 604568"/>
              <a:gd name="connsiteX12" fmla="*/ 246542 w 605702"/>
              <a:gd name="connsiteY12" fmla="*/ 43775 h 604568"/>
              <a:gd name="connsiteX13" fmla="*/ 422196 w 605702"/>
              <a:gd name="connsiteY13" fmla="*/ 78723 h 604568"/>
              <a:gd name="connsiteX14" fmla="*/ 376794 w 605702"/>
              <a:gd name="connsiteY14" fmla="*/ 124054 h 604568"/>
              <a:gd name="connsiteX15" fmla="*/ 126109 w 605702"/>
              <a:gd name="connsiteY15" fmla="*/ 167345 h 604568"/>
              <a:gd name="connsiteX16" fmla="*/ 126109 w 605702"/>
              <a:gd name="connsiteY16" fmla="*/ 478820 h 604568"/>
              <a:gd name="connsiteX17" fmla="*/ 438073 w 605702"/>
              <a:gd name="connsiteY17" fmla="*/ 478820 h 604568"/>
              <a:gd name="connsiteX18" fmla="*/ 481432 w 605702"/>
              <a:gd name="connsiteY18" fmla="*/ 228527 h 604568"/>
              <a:gd name="connsiteX19" fmla="*/ 526741 w 605702"/>
              <a:gd name="connsiteY19" fmla="*/ 183011 h 604568"/>
              <a:gd name="connsiteX20" fmla="*/ 481432 w 605702"/>
              <a:gd name="connsiteY20" fmla="*/ 522111 h 604568"/>
              <a:gd name="connsiteX21" fmla="*/ 82657 w 605702"/>
              <a:gd name="connsiteY21" fmla="*/ 522111 h 604568"/>
              <a:gd name="connsiteX22" fmla="*/ 82657 w 605702"/>
              <a:gd name="connsiteY22" fmla="*/ 123961 h 604568"/>
              <a:gd name="connsiteX23" fmla="*/ 246542 w 605702"/>
              <a:gd name="connsiteY23" fmla="*/ 43775 h 604568"/>
              <a:gd name="connsiteX24" fmla="*/ 536061 w 605702"/>
              <a:gd name="connsiteY24" fmla="*/ 0 h 604568"/>
              <a:gd name="connsiteX25" fmla="*/ 544232 w 605702"/>
              <a:gd name="connsiteY25" fmla="*/ 61368 h 604568"/>
              <a:gd name="connsiteX26" fmla="*/ 605702 w 605702"/>
              <a:gd name="connsiteY26" fmla="*/ 69526 h 604568"/>
              <a:gd name="connsiteX27" fmla="*/ 524361 w 605702"/>
              <a:gd name="connsiteY27" fmla="*/ 150732 h 604568"/>
              <a:gd name="connsiteX28" fmla="*/ 498361 w 605702"/>
              <a:gd name="connsiteY28" fmla="*/ 147302 h 604568"/>
              <a:gd name="connsiteX29" fmla="*/ 337721 w 605702"/>
              <a:gd name="connsiteY29" fmla="*/ 307767 h 604568"/>
              <a:gd name="connsiteX30" fmla="*/ 339764 w 605702"/>
              <a:gd name="connsiteY30" fmla="*/ 323063 h 604568"/>
              <a:gd name="connsiteX31" fmla="*/ 282101 w 605702"/>
              <a:gd name="connsiteY31" fmla="*/ 380630 h 604568"/>
              <a:gd name="connsiteX32" fmla="*/ 224437 w 605702"/>
              <a:gd name="connsiteY32" fmla="*/ 323063 h 604568"/>
              <a:gd name="connsiteX33" fmla="*/ 282101 w 605702"/>
              <a:gd name="connsiteY33" fmla="*/ 265495 h 604568"/>
              <a:gd name="connsiteX34" fmla="*/ 297422 w 605702"/>
              <a:gd name="connsiteY34" fmla="*/ 267535 h 604568"/>
              <a:gd name="connsiteX35" fmla="*/ 458155 w 605702"/>
              <a:gd name="connsiteY35" fmla="*/ 107162 h 604568"/>
              <a:gd name="connsiteX36" fmla="*/ 454719 w 605702"/>
              <a:gd name="connsiteY36" fmla="*/ 81206 h 604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605702" h="604568">
                <a:moveTo>
                  <a:pt x="290910" y="156336"/>
                </a:moveTo>
                <a:cubicBezTo>
                  <a:pt x="306137" y="157147"/>
                  <a:pt x="321272" y="160032"/>
                  <a:pt x="335849" y="164992"/>
                </a:cubicBezTo>
                <a:lnTo>
                  <a:pt x="288310" y="212456"/>
                </a:lnTo>
                <a:cubicBezTo>
                  <a:pt x="257856" y="210695"/>
                  <a:pt x="226844" y="221449"/>
                  <a:pt x="203632" y="244717"/>
                </a:cubicBezTo>
                <a:cubicBezTo>
                  <a:pt x="160271" y="287918"/>
                  <a:pt x="160271" y="358187"/>
                  <a:pt x="203632" y="401388"/>
                </a:cubicBezTo>
                <a:cubicBezTo>
                  <a:pt x="246900" y="444680"/>
                  <a:pt x="317279" y="444680"/>
                  <a:pt x="360547" y="401388"/>
                </a:cubicBezTo>
                <a:cubicBezTo>
                  <a:pt x="383852" y="378211"/>
                  <a:pt x="394623" y="347156"/>
                  <a:pt x="392859" y="316749"/>
                </a:cubicBezTo>
                <a:lnTo>
                  <a:pt x="440397" y="269284"/>
                </a:lnTo>
                <a:cubicBezTo>
                  <a:pt x="460267" y="327595"/>
                  <a:pt x="446897" y="394620"/>
                  <a:pt x="400287" y="441065"/>
                </a:cubicBezTo>
                <a:cubicBezTo>
                  <a:pt x="335106" y="506236"/>
                  <a:pt x="229073" y="506236"/>
                  <a:pt x="163892" y="441065"/>
                </a:cubicBezTo>
                <a:cubicBezTo>
                  <a:pt x="98619" y="375987"/>
                  <a:pt x="98619" y="270118"/>
                  <a:pt x="163892" y="205040"/>
                </a:cubicBezTo>
                <a:cubicBezTo>
                  <a:pt x="198711" y="170137"/>
                  <a:pt x="245228" y="153902"/>
                  <a:pt x="290910" y="156336"/>
                </a:cubicBezTo>
                <a:close/>
                <a:moveTo>
                  <a:pt x="246542" y="43775"/>
                </a:moveTo>
                <a:cubicBezTo>
                  <a:pt x="306463" y="36243"/>
                  <a:pt x="368345" y="47900"/>
                  <a:pt x="422196" y="78723"/>
                </a:cubicBezTo>
                <a:lnTo>
                  <a:pt x="376794" y="124054"/>
                </a:lnTo>
                <a:cubicBezTo>
                  <a:pt x="294811" y="85305"/>
                  <a:pt x="193980" y="99581"/>
                  <a:pt x="126109" y="167345"/>
                </a:cubicBezTo>
                <a:cubicBezTo>
                  <a:pt x="39948" y="253371"/>
                  <a:pt x="39948" y="392793"/>
                  <a:pt x="126109" y="478820"/>
                </a:cubicBezTo>
                <a:cubicBezTo>
                  <a:pt x="212271" y="564846"/>
                  <a:pt x="351912" y="564846"/>
                  <a:pt x="438073" y="478820"/>
                </a:cubicBezTo>
                <a:cubicBezTo>
                  <a:pt x="505944" y="411055"/>
                  <a:pt x="520428" y="310382"/>
                  <a:pt x="481432" y="228527"/>
                </a:cubicBezTo>
                <a:lnTo>
                  <a:pt x="526741" y="183011"/>
                </a:lnTo>
                <a:cubicBezTo>
                  <a:pt x="588484" y="290544"/>
                  <a:pt x="573350" y="430244"/>
                  <a:pt x="481432" y="522111"/>
                </a:cubicBezTo>
                <a:cubicBezTo>
                  <a:pt x="371316" y="632054"/>
                  <a:pt x="192866" y="632054"/>
                  <a:pt x="82657" y="522111"/>
                </a:cubicBezTo>
                <a:cubicBezTo>
                  <a:pt x="-27552" y="412168"/>
                  <a:pt x="-27552" y="233997"/>
                  <a:pt x="82657" y="123961"/>
                </a:cubicBezTo>
                <a:cubicBezTo>
                  <a:pt x="128662" y="78028"/>
                  <a:pt x="186622" y="51307"/>
                  <a:pt x="246542" y="43775"/>
                </a:cubicBezTo>
                <a:close/>
                <a:moveTo>
                  <a:pt x="536061" y="0"/>
                </a:moveTo>
                <a:lnTo>
                  <a:pt x="544232" y="61368"/>
                </a:lnTo>
                <a:lnTo>
                  <a:pt x="605702" y="69526"/>
                </a:lnTo>
                <a:lnTo>
                  <a:pt x="524361" y="150732"/>
                </a:lnTo>
                <a:lnTo>
                  <a:pt x="498361" y="147302"/>
                </a:lnTo>
                <a:lnTo>
                  <a:pt x="337721" y="307767"/>
                </a:lnTo>
                <a:cubicBezTo>
                  <a:pt x="339021" y="312588"/>
                  <a:pt x="339764" y="317779"/>
                  <a:pt x="339764" y="323063"/>
                </a:cubicBezTo>
                <a:cubicBezTo>
                  <a:pt x="339764" y="354859"/>
                  <a:pt x="313950" y="380630"/>
                  <a:pt x="282101" y="380630"/>
                </a:cubicBezTo>
                <a:cubicBezTo>
                  <a:pt x="250251" y="380630"/>
                  <a:pt x="224437" y="354859"/>
                  <a:pt x="224437" y="323063"/>
                </a:cubicBezTo>
                <a:cubicBezTo>
                  <a:pt x="224437" y="291266"/>
                  <a:pt x="250251" y="265495"/>
                  <a:pt x="282101" y="265495"/>
                </a:cubicBezTo>
                <a:cubicBezTo>
                  <a:pt x="287393" y="265495"/>
                  <a:pt x="292500" y="266237"/>
                  <a:pt x="297422" y="267535"/>
                </a:cubicBezTo>
                <a:lnTo>
                  <a:pt x="458155" y="107162"/>
                </a:lnTo>
                <a:lnTo>
                  <a:pt x="454719" y="81206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normAutofit lnSpcReduction="1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endParaRPr lang="zh-CN" altLang="en-US" dirty="0"/>
          </a:p>
        </p:txBody>
      </p:sp>
      <p:sp>
        <p:nvSpPr>
          <p:cNvPr id="19" name="ïṥ1íḓè"/>
          <p:cNvSpPr/>
          <p:nvPr/>
        </p:nvSpPr>
        <p:spPr>
          <a:xfrm flipH="1">
            <a:off x="5930312" y="4678686"/>
            <a:ext cx="92728" cy="92728"/>
          </a:xfrm>
          <a:prstGeom prst="ellipse">
            <a:avLst/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 fontScale="25000" lnSpcReduction="20000"/>
          </a:bodyPr>
          <a:lstStyle/>
          <a:p>
            <a:pPr algn="ctr"/>
            <a:endParaRPr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-656590" y="373380"/>
            <a:ext cx="6997700" cy="53467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eaLnBrk="0" hangingPunct="0">
              <a:defRPr/>
            </a:pPr>
            <a:r>
              <a:rPr lang="zh-CN" altLang="en-US" sz="4000" b="1" kern="0" spc="1000" dirty="0">
                <a:solidFill>
                  <a:srgbClr val="1D6788"/>
                </a:solidFill>
                <a:latin typeface="+mj-ea"/>
                <a:cs typeface="+mn-cs"/>
              </a:rPr>
              <a:t>营业执照和发明专利</a:t>
            </a:r>
            <a:endParaRPr lang="zh-CN" altLang="en-US" sz="4000" b="1" kern="0" spc="1000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cs typeface="+mn-cs"/>
            </a:endParaRPr>
          </a:p>
        </p:txBody>
      </p:sp>
      <p:pic>
        <p:nvPicPr>
          <p:cNvPr id="2" name="图片 1" descr="微信图片_2022041213222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22975" y="1082040"/>
            <a:ext cx="3935095" cy="503936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 descr="微信图片_202204120729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649730" y="528955"/>
            <a:ext cx="3111500" cy="4217670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 descr="千库网_夜景城市夜晚高楼金融城建筑摄影图配图_摄影图编号22599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6590" y="2089150"/>
            <a:ext cx="2951480" cy="3145155"/>
          </a:xfrm>
          <a:prstGeom prst="rect">
            <a:avLst/>
          </a:prstGeom>
        </p:spPr>
      </p:pic>
      <p:sp>
        <p:nvSpPr>
          <p:cNvPr id="12" name="标题 1"/>
          <p:cNvSpPr txBox="1"/>
          <p:nvPr/>
        </p:nvSpPr>
        <p:spPr>
          <a:xfrm>
            <a:off x="-135890" y="214630"/>
            <a:ext cx="6087745" cy="53467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eaLnBrk="0" hangingPunct="0">
              <a:defRPr/>
            </a:pPr>
            <a:endParaRPr lang="zh-CN" altLang="en-US" sz="2800" b="1" kern="0" spc="1000" dirty="0">
              <a:solidFill>
                <a:schemeClr val="bg1"/>
              </a:solidFill>
              <a:latin typeface="+mj-ea"/>
              <a:cs typeface="+mn-cs"/>
            </a:endParaRPr>
          </a:p>
        </p:txBody>
      </p:sp>
      <p:sp>
        <p:nvSpPr>
          <p:cNvPr id="8" name="ïṩḷîḍè"/>
          <p:cNvSpPr/>
          <p:nvPr/>
        </p:nvSpPr>
        <p:spPr bwMode="auto">
          <a:xfrm>
            <a:off x="1085693" y="532242"/>
            <a:ext cx="498160" cy="497226"/>
          </a:xfrm>
          <a:custGeom>
            <a:avLst/>
            <a:gdLst>
              <a:gd name="connsiteX0" fmla="*/ 290910 w 605702"/>
              <a:gd name="connsiteY0" fmla="*/ 156336 h 604568"/>
              <a:gd name="connsiteX1" fmla="*/ 335849 w 605702"/>
              <a:gd name="connsiteY1" fmla="*/ 164992 h 604568"/>
              <a:gd name="connsiteX2" fmla="*/ 288310 w 605702"/>
              <a:gd name="connsiteY2" fmla="*/ 212456 h 604568"/>
              <a:gd name="connsiteX3" fmla="*/ 203632 w 605702"/>
              <a:gd name="connsiteY3" fmla="*/ 244717 h 604568"/>
              <a:gd name="connsiteX4" fmla="*/ 203632 w 605702"/>
              <a:gd name="connsiteY4" fmla="*/ 401388 h 604568"/>
              <a:gd name="connsiteX5" fmla="*/ 360547 w 605702"/>
              <a:gd name="connsiteY5" fmla="*/ 401388 h 604568"/>
              <a:gd name="connsiteX6" fmla="*/ 392859 w 605702"/>
              <a:gd name="connsiteY6" fmla="*/ 316749 h 604568"/>
              <a:gd name="connsiteX7" fmla="*/ 440397 w 605702"/>
              <a:gd name="connsiteY7" fmla="*/ 269284 h 604568"/>
              <a:gd name="connsiteX8" fmla="*/ 400287 w 605702"/>
              <a:gd name="connsiteY8" fmla="*/ 441065 h 604568"/>
              <a:gd name="connsiteX9" fmla="*/ 163892 w 605702"/>
              <a:gd name="connsiteY9" fmla="*/ 441065 h 604568"/>
              <a:gd name="connsiteX10" fmla="*/ 163892 w 605702"/>
              <a:gd name="connsiteY10" fmla="*/ 205040 h 604568"/>
              <a:gd name="connsiteX11" fmla="*/ 290910 w 605702"/>
              <a:gd name="connsiteY11" fmla="*/ 156336 h 604568"/>
              <a:gd name="connsiteX12" fmla="*/ 246542 w 605702"/>
              <a:gd name="connsiteY12" fmla="*/ 43775 h 604568"/>
              <a:gd name="connsiteX13" fmla="*/ 422196 w 605702"/>
              <a:gd name="connsiteY13" fmla="*/ 78723 h 604568"/>
              <a:gd name="connsiteX14" fmla="*/ 376794 w 605702"/>
              <a:gd name="connsiteY14" fmla="*/ 124054 h 604568"/>
              <a:gd name="connsiteX15" fmla="*/ 126109 w 605702"/>
              <a:gd name="connsiteY15" fmla="*/ 167345 h 604568"/>
              <a:gd name="connsiteX16" fmla="*/ 126109 w 605702"/>
              <a:gd name="connsiteY16" fmla="*/ 478820 h 604568"/>
              <a:gd name="connsiteX17" fmla="*/ 438073 w 605702"/>
              <a:gd name="connsiteY17" fmla="*/ 478820 h 604568"/>
              <a:gd name="connsiteX18" fmla="*/ 481432 w 605702"/>
              <a:gd name="connsiteY18" fmla="*/ 228527 h 604568"/>
              <a:gd name="connsiteX19" fmla="*/ 526741 w 605702"/>
              <a:gd name="connsiteY19" fmla="*/ 183011 h 604568"/>
              <a:gd name="connsiteX20" fmla="*/ 481432 w 605702"/>
              <a:gd name="connsiteY20" fmla="*/ 522111 h 604568"/>
              <a:gd name="connsiteX21" fmla="*/ 82657 w 605702"/>
              <a:gd name="connsiteY21" fmla="*/ 522111 h 604568"/>
              <a:gd name="connsiteX22" fmla="*/ 82657 w 605702"/>
              <a:gd name="connsiteY22" fmla="*/ 123961 h 604568"/>
              <a:gd name="connsiteX23" fmla="*/ 246542 w 605702"/>
              <a:gd name="connsiteY23" fmla="*/ 43775 h 604568"/>
              <a:gd name="connsiteX24" fmla="*/ 536061 w 605702"/>
              <a:gd name="connsiteY24" fmla="*/ 0 h 604568"/>
              <a:gd name="connsiteX25" fmla="*/ 544232 w 605702"/>
              <a:gd name="connsiteY25" fmla="*/ 61368 h 604568"/>
              <a:gd name="connsiteX26" fmla="*/ 605702 w 605702"/>
              <a:gd name="connsiteY26" fmla="*/ 69526 h 604568"/>
              <a:gd name="connsiteX27" fmla="*/ 524361 w 605702"/>
              <a:gd name="connsiteY27" fmla="*/ 150732 h 604568"/>
              <a:gd name="connsiteX28" fmla="*/ 498361 w 605702"/>
              <a:gd name="connsiteY28" fmla="*/ 147302 h 604568"/>
              <a:gd name="connsiteX29" fmla="*/ 337721 w 605702"/>
              <a:gd name="connsiteY29" fmla="*/ 307767 h 604568"/>
              <a:gd name="connsiteX30" fmla="*/ 339764 w 605702"/>
              <a:gd name="connsiteY30" fmla="*/ 323063 h 604568"/>
              <a:gd name="connsiteX31" fmla="*/ 282101 w 605702"/>
              <a:gd name="connsiteY31" fmla="*/ 380630 h 604568"/>
              <a:gd name="connsiteX32" fmla="*/ 224437 w 605702"/>
              <a:gd name="connsiteY32" fmla="*/ 323063 h 604568"/>
              <a:gd name="connsiteX33" fmla="*/ 282101 w 605702"/>
              <a:gd name="connsiteY33" fmla="*/ 265495 h 604568"/>
              <a:gd name="connsiteX34" fmla="*/ 297422 w 605702"/>
              <a:gd name="connsiteY34" fmla="*/ 267535 h 604568"/>
              <a:gd name="connsiteX35" fmla="*/ 458155 w 605702"/>
              <a:gd name="connsiteY35" fmla="*/ 107162 h 604568"/>
              <a:gd name="connsiteX36" fmla="*/ 454719 w 605702"/>
              <a:gd name="connsiteY36" fmla="*/ 81206 h 604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605702" h="604568">
                <a:moveTo>
                  <a:pt x="290910" y="156336"/>
                </a:moveTo>
                <a:cubicBezTo>
                  <a:pt x="306137" y="157147"/>
                  <a:pt x="321272" y="160032"/>
                  <a:pt x="335849" y="164992"/>
                </a:cubicBezTo>
                <a:lnTo>
                  <a:pt x="288310" y="212456"/>
                </a:lnTo>
                <a:cubicBezTo>
                  <a:pt x="257856" y="210695"/>
                  <a:pt x="226844" y="221449"/>
                  <a:pt x="203632" y="244717"/>
                </a:cubicBezTo>
                <a:cubicBezTo>
                  <a:pt x="160271" y="287918"/>
                  <a:pt x="160271" y="358187"/>
                  <a:pt x="203632" y="401388"/>
                </a:cubicBezTo>
                <a:cubicBezTo>
                  <a:pt x="246900" y="444680"/>
                  <a:pt x="317279" y="444680"/>
                  <a:pt x="360547" y="401388"/>
                </a:cubicBezTo>
                <a:cubicBezTo>
                  <a:pt x="383852" y="378211"/>
                  <a:pt x="394623" y="347156"/>
                  <a:pt x="392859" y="316749"/>
                </a:cubicBezTo>
                <a:lnTo>
                  <a:pt x="440397" y="269284"/>
                </a:lnTo>
                <a:cubicBezTo>
                  <a:pt x="460267" y="327595"/>
                  <a:pt x="446897" y="394620"/>
                  <a:pt x="400287" y="441065"/>
                </a:cubicBezTo>
                <a:cubicBezTo>
                  <a:pt x="335106" y="506236"/>
                  <a:pt x="229073" y="506236"/>
                  <a:pt x="163892" y="441065"/>
                </a:cubicBezTo>
                <a:cubicBezTo>
                  <a:pt x="98619" y="375987"/>
                  <a:pt x="98619" y="270118"/>
                  <a:pt x="163892" y="205040"/>
                </a:cubicBezTo>
                <a:cubicBezTo>
                  <a:pt x="198711" y="170137"/>
                  <a:pt x="245228" y="153902"/>
                  <a:pt x="290910" y="156336"/>
                </a:cubicBezTo>
                <a:close/>
                <a:moveTo>
                  <a:pt x="246542" y="43775"/>
                </a:moveTo>
                <a:cubicBezTo>
                  <a:pt x="306463" y="36243"/>
                  <a:pt x="368345" y="47900"/>
                  <a:pt x="422196" y="78723"/>
                </a:cubicBezTo>
                <a:lnTo>
                  <a:pt x="376794" y="124054"/>
                </a:lnTo>
                <a:cubicBezTo>
                  <a:pt x="294811" y="85305"/>
                  <a:pt x="193980" y="99581"/>
                  <a:pt x="126109" y="167345"/>
                </a:cubicBezTo>
                <a:cubicBezTo>
                  <a:pt x="39948" y="253371"/>
                  <a:pt x="39948" y="392793"/>
                  <a:pt x="126109" y="478820"/>
                </a:cubicBezTo>
                <a:cubicBezTo>
                  <a:pt x="212271" y="564846"/>
                  <a:pt x="351912" y="564846"/>
                  <a:pt x="438073" y="478820"/>
                </a:cubicBezTo>
                <a:cubicBezTo>
                  <a:pt x="505944" y="411055"/>
                  <a:pt x="520428" y="310382"/>
                  <a:pt x="481432" y="228527"/>
                </a:cubicBezTo>
                <a:lnTo>
                  <a:pt x="526741" y="183011"/>
                </a:lnTo>
                <a:cubicBezTo>
                  <a:pt x="588484" y="290544"/>
                  <a:pt x="573350" y="430244"/>
                  <a:pt x="481432" y="522111"/>
                </a:cubicBezTo>
                <a:cubicBezTo>
                  <a:pt x="371316" y="632054"/>
                  <a:pt x="192866" y="632054"/>
                  <a:pt x="82657" y="522111"/>
                </a:cubicBezTo>
                <a:cubicBezTo>
                  <a:pt x="-27552" y="412168"/>
                  <a:pt x="-27552" y="233997"/>
                  <a:pt x="82657" y="123961"/>
                </a:cubicBezTo>
                <a:cubicBezTo>
                  <a:pt x="128662" y="78028"/>
                  <a:pt x="186622" y="51307"/>
                  <a:pt x="246542" y="43775"/>
                </a:cubicBezTo>
                <a:close/>
                <a:moveTo>
                  <a:pt x="536061" y="0"/>
                </a:moveTo>
                <a:lnTo>
                  <a:pt x="544232" y="61368"/>
                </a:lnTo>
                <a:lnTo>
                  <a:pt x="605702" y="69526"/>
                </a:lnTo>
                <a:lnTo>
                  <a:pt x="524361" y="150732"/>
                </a:lnTo>
                <a:lnTo>
                  <a:pt x="498361" y="147302"/>
                </a:lnTo>
                <a:lnTo>
                  <a:pt x="337721" y="307767"/>
                </a:lnTo>
                <a:cubicBezTo>
                  <a:pt x="339021" y="312588"/>
                  <a:pt x="339764" y="317779"/>
                  <a:pt x="339764" y="323063"/>
                </a:cubicBezTo>
                <a:cubicBezTo>
                  <a:pt x="339764" y="354859"/>
                  <a:pt x="313950" y="380630"/>
                  <a:pt x="282101" y="380630"/>
                </a:cubicBezTo>
                <a:cubicBezTo>
                  <a:pt x="250251" y="380630"/>
                  <a:pt x="224437" y="354859"/>
                  <a:pt x="224437" y="323063"/>
                </a:cubicBezTo>
                <a:cubicBezTo>
                  <a:pt x="224437" y="291266"/>
                  <a:pt x="250251" y="265495"/>
                  <a:pt x="282101" y="265495"/>
                </a:cubicBezTo>
                <a:cubicBezTo>
                  <a:pt x="287393" y="265495"/>
                  <a:pt x="292500" y="266237"/>
                  <a:pt x="297422" y="267535"/>
                </a:cubicBezTo>
                <a:lnTo>
                  <a:pt x="458155" y="107162"/>
                </a:lnTo>
                <a:lnTo>
                  <a:pt x="454719" y="81206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wrap="square" lIns="91440" tIns="45720" rIns="91440" bIns="45720">
            <a:normAutofit/>
          </a:bodyPr>
          <a:lstStyle/>
          <a:p>
            <a:endParaRPr lang="zh-CN" altLang="en-US"/>
          </a:p>
        </p:txBody>
      </p:sp>
      <p:sp>
        <p:nvSpPr>
          <p:cNvPr id="9" name="ï$ḷíďé"/>
          <p:cNvSpPr/>
          <p:nvPr/>
        </p:nvSpPr>
        <p:spPr bwMode="auto">
          <a:xfrm>
            <a:off x="3608070" y="2089785"/>
            <a:ext cx="6027420" cy="3143885"/>
          </a:xfrm>
          <a:prstGeom prst="homePlate">
            <a:avLst/>
          </a:prstGeom>
          <a:solidFill>
            <a:schemeClr val="accent1"/>
          </a:solidFill>
          <a:ln w="38100" cap="flat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40" tIns="45720" rIns="91440" bIns="45720" anchor="ctr">
            <a:norm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rgbClr val="000000"/>
                </a:solidFill>
              </a:defRPr>
            </a:lvl1pPr>
            <a:lvl2pPr marL="171450" algn="ctr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rgbClr val="000000"/>
                </a:solidFill>
              </a:defRPr>
            </a:lvl2pPr>
            <a:lvl3pPr marL="342900" algn="ctr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rgbClr val="000000"/>
                </a:solidFill>
              </a:defRPr>
            </a:lvl3pPr>
            <a:lvl4pPr marL="514350" algn="ctr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rgbClr val="000000"/>
                </a:solidFill>
              </a:defRPr>
            </a:lvl4pPr>
            <a:lvl5pPr marL="685800" algn="ctr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rgbClr val="000000"/>
                </a:solidFill>
              </a:defRPr>
            </a:lvl5pPr>
            <a:lvl6pPr marL="857250" algn="l" defTabSz="171450" rtl="0" eaLnBrk="1" latinLnBrk="0" hangingPunct="1">
              <a:defRPr sz="2100" kern="1200">
                <a:solidFill>
                  <a:srgbClr val="000000"/>
                </a:solidFill>
              </a:defRPr>
            </a:lvl6pPr>
            <a:lvl7pPr marL="1028700" algn="l" defTabSz="171450" rtl="0" eaLnBrk="1" latinLnBrk="0" hangingPunct="1">
              <a:defRPr sz="2100" kern="1200">
                <a:solidFill>
                  <a:srgbClr val="000000"/>
                </a:solidFill>
              </a:defRPr>
            </a:lvl7pPr>
            <a:lvl8pPr marL="1200150" algn="l" defTabSz="171450" rtl="0" eaLnBrk="1" latinLnBrk="0" hangingPunct="1">
              <a:defRPr sz="2100" kern="1200">
                <a:solidFill>
                  <a:srgbClr val="000000"/>
                </a:solidFill>
              </a:defRPr>
            </a:lvl8pPr>
            <a:lvl9pPr marL="1371600" algn="l" defTabSz="171450" rtl="0" eaLnBrk="1" latinLnBrk="0" hangingPunct="1">
              <a:defRPr sz="2100" kern="1200">
                <a:solidFill>
                  <a:srgbClr val="000000"/>
                </a:solidFill>
              </a:defRPr>
            </a:lvl9pPr>
          </a:lstStyle>
          <a:p>
            <a:pPr algn="l"/>
            <a:endParaRPr lang="zh-CN" altLang="en-US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684655" y="427355"/>
            <a:ext cx="1198880" cy="70675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4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需求</a:t>
            </a:r>
            <a:endParaRPr lang="zh-CN" altLang="en-US" sz="40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3424555" y="2165350"/>
            <a:ext cx="7313295" cy="33820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endParaRPr lang="zh-CN" altLang="en-US">
              <a:solidFill>
                <a:schemeClr val="bg1"/>
              </a:solidFill>
            </a:endParaRPr>
          </a:p>
          <a:p>
            <a:pPr algn="l">
              <a:lnSpc>
                <a:spcPct val="140000"/>
              </a:lnSpc>
            </a:pPr>
            <a:r>
              <a:rPr lang="en-US" altLang="zh-CN" sz="2800" b="1">
                <a:solidFill>
                  <a:schemeClr val="bg1"/>
                </a:solidFill>
                <a:latin typeface="+mj-ea"/>
                <a:ea typeface="+mj-ea"/>
                <a:cs typeface="+mj-ea"/>
              </a:rPr>
              <a:t>    </a:t>
            </a:r>
            <a:r>
              <a:rPr lang="zh-CN" altLang="en-US" sz="2800" b="1">
                <a:solidFill>
                  <a:schemeClr val="bg1"/>
                </a:solidFill>
                <a:latin typeface="+mj-ea"/>
                <a:ea typeface="+mj-ea"/>
                <a:cs typeface="+mj-ea"/>
              </a:rPr>
              <a:t>1：人才，志同道合的伙伴。</a:t>
            </a:r>
            <a:endParaRPr lang="zh-CN" altLang="en-US" sz="2800" b="1">
              <a:solidFill>
                <a:schemeClr val="bg1"/>
              </a:solidFill>
              <a:latin typeface="+mj-ea"/>
              <a:ea typeface="+mj-ea"/>
              <a:cs typeface="+mj-ea"/>
            </a:endParaRPr>
          </a:p>
          <a:p>
            <a:pPr algn="l">
              <a:lnSpc>
                <a:spcPct val="140000"/>
              </a:lnSpc>
            </a:pPr>
            <a:r>
              <a:rPr lang="zh-CN" altLang="en-US" sz="2800" b="1">
                <a:solidFill>
                  <a:schemeClr val="bg1"/>
                </a:solidFill>
                <a:latin typeface="+mj-ea"/>
                <a:ea typeface="+mj-ea"/>
                <a:cs typeface="+mj-ea"/>
              </a:rPr>
              <a:t>    2 ： 资金</a:t>
            </a:r>
            <a:r>
              <a:rPr lang="en-US" altLang="zh-CN" sz="2800" b="1">
                <a:solidFill>
                  <a:schemeClr val="bg1"/>
                </a:solidFill>
                <a:latin typeface="+mj-ea"/>
                <a:ea typeface="+mj-ea"/>
                <a:cs typeface="+mj-ea"/>
              </a:rPr>
              <a:t>500</a:t>
            </a:r>
            <a:r>
              <a:rPr lang="zh-CN" altLang="en-US" sz="2800" b="1">
                <a:solidFill>
                  <a:schemeClr val="bg1"/>
                </a:solidFill>
                <a:latin typeface="+mj-ea"/>
                <a:ea typeface="+mj-ea"/>
                <a:cs typeface="+mj-ea"/>
              </a:rPr>
              <a:t>万释放</a:t>
            </a:r>
            <a:r>
              <a:rPr lang="en-US" altLang="zh-CN" sz="2800" b="1">
                <a:solidFill>
                  <a:schemeClr val="bg1"/>
                </a:solidFill>
                <a:latin typeface="+mj-ea"/>
                <a:ea typeface="+mj-ea"/>
                <a:cs typeface="+mj-ea"/>
              </a:rPr>
              <a:t>5%</a:t>
            </a:r>
            <a:r>
              <a:rPr lang="zh-CN" altLang="en-US" sz="2800" b="1">
                <a:solidFill>
                  <a:schemeClr val="bg1"/>
                </a:solidFill>
                <a:latin typeface="+mj-ea"/>
                <a:ea typeface="+mj-ea"/>
                <a:cs typeface="+mj-ea"/>
              </a:rPr>
              <a:t>股权</a:t>
            </a:r>
            <a:endParaRPr lang="zh-CN" altLang="en-US" sz="2800" b="1">
              <a:solidFill>
                <a:schemeClr val="bg1"/>
              </a:solidFill>
              <a:latin typeface="+mj-ea"/>
              <a:ea typeface="+mj-ea"/>
              <a:cs typeface="+mj-ea"/>
            </a:endParaRPr>
          </a:p>
          <a:p>
            <a:pPr algn="l">
              <a:lnSpc>
                <a:spcPct val="140000"/>
              </a:lnSpc>
            </a:pPr>
            <a:r>
              <a:rPr lang="zh-CN" altLang="en-US" sz="2800" b="1">
                <a:solidFill>
                  <a:schemeClr val="bg1"/>
                </a:solidFill>
                <a:latin typeface="+mj-ea"/>
                <a:ea typeface="+mj-ea"/>
                <a:cs typeface="+mj-ea"/>
              </a:rPr>
              <a:t>    3  ： 上下游公司及意向</a:t>
            </a:r>
            <a:endParaRPr lang="zh-CN" altLang="en-US" sz="2800" b="1">
              <a:solidFill>
                <a:schemeClr val="bg1"/>
              </a:solidFill>
              <a:latin typeface="+mj-ea"/>
              <a:ea typeface="+mj-ea"/>
              <a:cs typeface="+mj-ea"/>
            </a:endParaRPr>
          </a:p>
          <a:p>
            <a:pPr algn="l">
              <a:lnSpc>
                <a:spcPct val="140000"/>
              </a:lnSpc>
            </a:pPr>
            <a:r>
              <a:rPr lang="zh-CN" altLang="en-US" sz="2800" b="1">
                <a:solidFill>
                  <a:schemeClr val="bg1"/>
                </a:solidFill>
                <a:latin typeface="+mj-ea"/>
                <a:ea typeface="+mj-ea"/>
                <a:cs typeface="+mj-ea"/>
              </a:rPr>
              <a:t> </a:t>
            </a:r>
            <a:r>
              <a:rPr lang="en-US" altLang="zh-CN" sz="2800" b="1">
                <a:solidFill>
                  <a:schemeClr val="bg1"/>
                </a:solidFill>
                <a:latin typeface="+mj-ea"/>
                <a:ea typeface="+mj-ea"/>
                <a:cs typeface="+mj-ea"/>
              </a:rPr>
              <a:t>           </a:t>
            </a:r>
            <a:r>
              <a:rPr lang="zh-CN" altLang="en-US" sz="2800" b="1">
                <a:solidFill>
                  <a:schemeClr val="bg1"/>
                </a:solidFill>
                <a:latin typeface="+mj-ea"/>
                <a:ea typeface="+mj-ea"/>
                <a:cs typeface="+mj-ea"/>
              </a:rPr>
              <a:t>公司合作共赢。</a:t>
            </a:r>
            <a:endParaRPr lang="zh-CN" altLang="en-US" sz="2800" b="1">
              <a:solidFill>
                <a:schemeClr val="bg1"/>
              </a:solidFill>
              <a:latin typeface="+mj-ea"/>
              <a:ea typeface="+mj-ea"/>
              <a:cs typeface="+mj-ea"/>
            </a:endParaRPr>
          </a:p>
          <a:p>
            <a:pPr algn="l">
              <a:lnSpc>
                <a:spcPct val="140000"/>
              </a:lnSpc>
            </a:pPr>
            <a:endParaRPr lang="zh-CN" altLang="en-US" sz="2800" b="1">
              <a:solidFill>
                <a:schemeClr val="bg1"/>
              </a:solidFill>
              <a:latin typeface="+mj-ea"/>
              <a:ea typeface="+mj-ea"/>
              <a:cs typeface="+mj-ea"/>
            </a:endParaRPr>
          </a:p>
        </p:txBody>
      </p:sp>
      <p:pic>
        <p:nvPicPr>
          <p:cNvPr id="27" name="图片 26" descr="千库网_金色寻找合伙人艺术字_元素编号80540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4535" y="749300"/>
            <a:ext cx="4042410" cy="56597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PLACING_PICTURE_USER_VIEWPORT" val="{&quot;height&quot;:4017,&quot;width&quot;:4223}"/>
</p:tagLst>
</file>

<file path=ppt/tags/tag2.xml><?xml version="1.0" encoding="utf-8"?>
<p:tagLst xmlns:p="http://schemas.openxmlformats.org/presentationml/2006/main">
  <p:tag name="COMMONDATA" val="eyJoZGlkIjoiZGNkZTdmYzExOTdmODFjNTY2ODA5YWY1ZmFhMjQ4NzYifQ==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0E507E"/>
      </a:accent1>
      <a:accent2>
        <a:srgbClr val="0F749E"/>
      </a:accent2>
      <a:accent3>
        <a:srgbClr val="0999C6"/>
      </a:accent3>
      <a:accent4>
        <a:srgbClr val="6D7A84"/>
      </a:accent4>
      <a:accent5>
        <a:srgbClr val="90A3BB"/>
      </a:accent5>
      <a:accent6>
        <a:srgbClr val="ABA7A4"/>
      </a:accent6>
      <a:hlink>
        <a:srgbClr val="4472C4"/>
      </a:hlink>
      <a:folHlink>
        <a:srgbClr val="BFBFBF"/>
      </a:folHlink>
    </a:clrScheme>
    <a:fontScheme name="微软雅黑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0E507E"/>
    </a:accent1>
    <a:accent2>
      <a:srgbClr val="0F749E"/>
    </a:accent2>
    <a:accent3>
      <a:srgbClr val="0999C6"/>
    </a:accent3>
    <a:accent4>
      <a:srgbClr val="6D7A84"/>
    </a:accent4>
    <a:accent5>
      <a:srgbClr val="90A3BB"/>
    </a:accent5>
    <a:accent6>
      <a:srgbClr val="ABA7A4"/>
    </a:accent6>
    <a:hlink>
      <a:srgbClr val="4472C4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1475</Words>
  <Application>WPS 演示</Application>
  <PresentationFormat>宽屏</PresentationFormat>
  <Paragraphs>164</Paragraphs>
  <Slides>12</Slides>
  <Notes>20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5" baseType="lpstr">
      <vt:lpstr>Arial</vt:lpstr>
      <vt:lpstr>宋体</vt:lpstr>
      <vt:lpstr>Wingdings</vt:lpstr>
      <vt:lpstr>Impact MT Std</vt:lpstr>
      <vt:lpstr>微软雅黑</vt:lpstr>
      <vt:lpstr>方正兰亭黑_GBK</vt:lpstr>
      <vt:lpstr>Impact</vt:lpstr>
      <vt:lpstr>方正大黑体_GBK</vt:lpstr>
      <vt:lpstr>等线</vt:lpstr>
      <vt:lpstr>Arial Unicode MS</vt:lpstr>
      <vt:lpstr>等线 Light</vt:lpstr>
      <vt:lpstr>黑体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1</Company>
  <LinksUpToDate>false</LinksUpToDate>
  <SharedDoc>false</SharedDoc>
  <HyperlinksChanged>false</HyperlinksChanged>
  <AppVersion>14.0000</AppVersion>
  <Manager>1</Manager>
  <HyperlinkBase>1</HyperlinkBase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</dc:title>
  <dc:creator>1</dc:creator>
  <dc:description>1</dc:description>
  <dc:subject>1</dc:subject>
  <cp:lastModifiedBy>上海张道成15800897112</cp:lastModifiedBy>
  <cp:revision>39</cp:revision>
  <dcterms:created xsi:type="dcterms:W3CDTF">2018-10-25T06:11:00Z</dcterms:created>
  <dcterms:modified xsi:type="dcterms:W3CDTF">2022-08-10T03:48:24Z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2CC17E3956374A549AC1642DF621231E</vt:lpwstr>
  </property>
  <property fmtid="{D5CDD505-2E9C-101B-9397-08002B2CF9AE}" pid="3" name="KSOProductBuildVer">
    <vt:lpwstr>2052-11.1.0.11636</vt:lpwstr>
  </property>
</Properties>
</file>